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82" r:id="rId1"/>
    <p:sldMasterId id="2147483683" r:id="rId2"/>
    <p:sldMasterId id="2147483684" r:id="rId3"/>
  </p:sldMasterIdLst>
  <p:notesMasterIdLst>
    <p:notesMasterId r:id="rId84"/>
  </p:notesMasterIdLst>
  <p:sldIdLst>
    <p:sldId id="256" r:id="rId4"/>
    <p:sldId id="257" r:id="rId5"/>
    <p:sldId id="258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7" r:id="rId31"/>
    <p:sldId id="289" r:id="rId32"/>
    <p:sldId id="301" r:id="rId33"/>
    <p:sldId id="302" r:id="rId34"/>
    <p:sldId id="355" r:id="rId35"/>
    <p:sldId id="356" r:id="rId36"/>
    <p:sldId id="305" r:id="rId37"/>
    <p:sldId id="306" r:id="rId38"/>
    <p:sldId id="307" r:id="rId39"/>
    <p:sldId id="308" r:id="rId40"/>
    <p:sldId id="309" r:id="rId41"/>
    <p:sldId id="310" r:id="rId42"/>
    <p:sldId id="311" r:id="rId43"/>
    <p:sldId id="312" r:id="rId44"/>
    <p:sldId id="313" r:id="rId45"/>
    <p:sldId id="314" r:id="rId46"/>
    <p:sldId id="315" r:id="rId47"/>
    <p:sldId id="316" r:id="rId48"/>
    <p:sldId id="317" r:id="rId49"/>
    <p:sldId id="318" r:id="rId50"/>
    <p:sldId id="319" r:id="rId51"/>
    <p:sldId id="320" r:id="rId52"/>
    <p:sldId id="321" r:id="rId53"/>
    <p:sldId id="322" r:id="rId54"/>
    <p:sldId id="323" r:id="rId55"/>
    <p:sldId id="324" r:id="rId56"/>
    <p:sldId id="326" r:id="rId57"/>
    <p:sldId id="327" r:id="rId58"/>
    <p:sldId id="328" r:id="rId59"/>
    <p:sldId id="329" r:id="rId60"/>
    <p:sldId id="330" r:id="rId61"/>
    <p:sldId id="331" r:id="rId62"/>
    <p:sldId id="332" r:id="rId63"/>
    <p:sldId id="333" r:id="rId64"/>
    <p:sldId id="334" r:id="rId65"/>
    <p:sldId id="335" r:id="rId66"/>
    <p:sldId id="336" r:id="rId67"/>
    <p:sldId id="337" r:id="rId68"/>
    <p:sldId id="338" r:id="rId69"/>
    <p:sldId id="339" r:id="rId70"/>
    <p:sldId id="340" r:id="rId71"/>
    <p:sldId id="341" r:id="rId72"/>
    <p:sldId id="342" r:id="rId73"/>
    <p:sldId id="343" r:id="rId74"/>
    <p:sldId id="344" r:id="rId75"/>
    <p:sldId id="345" r:id="rId76"/>
    <p:sldId id="346" r:id="rId77"/>
    <p:sldId id="347" r:id="rId78"/>
    <p:sldId id="348" r:id="rId79"/>
    <p:sldId id="349" r:id="rId80"/>
    <p:sldId id="350" r:id="rId81"/>
    <p:sldId id="351" r:id="rId82"/>
    <p:sldId id="352" r:id="rId83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D91B4AA6-695C-2D2A-EDD5-557C8B9B2357}" name="Gopal Vashishtha" initials="GV" userId="S::gopalv@microsoft.com::31be8c9d-4079-4e52-908e-3fb617ad483f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34"/>
    <a:srgbClr val="CFE2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E9EDA05-06B6-4369-A2B2-8C3C07ADEFB2}" v="30" dt="2020-07-30T23:37:29.081"/>
  </p1510:revLst>
</p1510:revInfo>
</file>

<file path=ppt/tableStyles.xml><?xml version="1.0" encoding="utf-8"?>
<a:tblStyleLst xmlns:a="http://schemas.openxmlformats.org/drawingml/2006/main" def="{C7DB6DAA-6373-421A-89AD-CCABEECF0AD3}">
  <a:tblStyle styleId="{C7DB6DAA-6373-421A-89AD-CCABEECF0AD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67300" autoAdjust="0"/>
  </p:normalViewPr>
  <p:slideViewPr>
    <p:cSldViewPr snapToGrid="0">
      <p:cViewPr varScale="1">
        <p:scale>
          <a:sx n="100" d="100"/>
          <a:sy n="100" d="100"/>
        </p:scale>
        <p:origin x="1098" y="39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84" Type="http://schemas.openxmlformats.org/officeDocument/2006/relationships/notesMaster" Target="notesMasters/notesMaster1.xml"/><Relationship Id="rId89" Type="http://schemas.microsoft.com/office/2015/10/relationships/revisionInfo" Target="revisionInfo.xml"/><Relationship Id="rId16" Type="http://schemas.openxmlformats.org/officeDocument/2006/relationships/slide" Target="slides/slide13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74" Type="http://schemas.openxmlformats.org/officeDocument/2006/relationships/slide" Target="slides/slide71.xml"/><Relationship Id="rId79" Type="http://schemas.openxmlformats.org/officeDocument/2006/relationships/slide" Target="slides/slide76.xml"/><Relationship Id="rId5" Type="http://schemas.openxmlformats.org/officeDocument/2006/relationships/slide" Target="slides/slide2.xml"/><Relationship Id="rId90" Type="http://schemas.microsoft.com/office/2018/10/relationships/authors" Target="authors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77" Type="http://schemas.openxmlformats.org/officeDocument/2006/relationships/slide" Target="slides/slide74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80" Type="http://schemas.openxmlformats.org/officeDocument/2006/relationships/slide" Target="slides/slide77.xml"/><Relationship Id="rId85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83" Type="http://schemas.openxmlformats.org/officeDocument/2006/relationships/slide" Target="slides/slide80.xml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81" Type="http://schemas.openxmlformats.org/officeDocument/2006/relationships/slide" Target="slides/slide78.xml"/><Relationship Id="rId86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Relationship Id="rId87" Type="http://schemas.openxmlformats.org/officeDocument/2006/relationships/theme" Target="theme/theme1.xml"/><Relationship Id="rId61" Type="http://schemas.openxmlformats.org/officeDocument/2006/relationships/slide" Target="slides/slide58.xml"/><Relationship Id="rId82" Type="http://schemas.openxmlformats.org/officeDocument/2006/relationships/slide" Target="slides/slide79.xml"/><Relationship Id="rId19" Type="http://schemas.openxmlformats.org/officeDocument/2006/relationships/slide" Target="slides/slide1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602.04938.pdf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proceedings.mlr.press/v80/athalye18b/athalye18b.pdf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wired.com/story/some-us-cities-moving-real-time-facial-surveillance/" TargetMode="External"/><Relationship Id="rId3" Type="http://schemas.openxmlformats.org/officeDocument/2006/relationships/hyperlink" Target="https://www.wired.com/story/best-algorithms-struggle-recognize-black-faces-equally/" TargetMode="External"/><Relationship Id="rId7" Type="http://schemas.openxmlformats.org/officeDocument/2006/relationships/hyperlink" Target="https://www.wired.com/story/facial-recognition-everywhere-should-you-worry/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www.bostonglobe.com/metro/2019/04/28/brown-student-mistaken-identified-sri-lanka-bombings-suspect/0hP2YwyYi4qrCEdxKZCpZM/story.html" TargetMode="External"/><Relationship Id="rId5" Type="http://schemas.openxmlformats.org/officeDocument/2006/relationships/hyperlink" Target="https://www.wired.com/story/facial-recognition-tech-creepy-works-or-not/" TargetMode="External"/><Relationship Id="rId4" Type="http://schemas.openxmlformats.org/officeDocument/2006/relationships/hyperlink" Target="https://www.aclu.org/blog/privacy-technology/surveillance-technologies/amazons-face-recognition-falsely-matched-28" TargetMode="External"/><Relationship Id="rId9" Type="http://schemas.openxmlformats.org/officeDocument/2006/relationships/hyperlink" Target="https://www.theguardian.com/technology/2017/mar/27/us-facial-recognition-database-fbi-drivers-licenses-passports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602.04938.pdf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910.12366.pdf" TargetMode="External"/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arxiv.org/pdf/1909.01838.pdf" TargetMode="Externa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894415a55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894415a55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894415a55c_0_1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6" name="Google Shape;336;g894415a55c_0_1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15m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894415a55c_0_10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1" name="Google Shape;341;g894415a55c_0_1069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2" name="Google Shape;342;g894415a55c_0_10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15m-17m 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894415a55c_0_12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9" name="Google Shape;379;g894415a55c_0_12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34m-40m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8a2ac81070_0_60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4" name="Google Shape;384;g8a2ac81070_0_60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34m-40m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8a12b03078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9" name="Google Shape;389;g8a12b03078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34m-40m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8a2ac81070_0_58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4" name="Google Shape;394;g8a2ac81070_0_58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34m-35m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8a2ac81070_0_58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0" name="Google Shape;400;g8a2ac81070_0_58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34m-35m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8a2ac81070_0_58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6" name="Google Shape;406;g8a2ac81070_0_58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34m-40m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8a12b03078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1" name="Google Shape;411;g8a12b03078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34m-35m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8a2ac81070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8" name="Google Shape;438;g8a2ac81070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34m-35m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894415a55c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8" name="Google Shape;158;g894415a55c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3-4 minutes</a:t>
            </a:r>
            <a:endParaRPr/>
          </a:p>
        </p:txBody>
      </p:sp>
      <p:sp>
        <p:nvSpPr>
          <p:cNvPr id="159" name="Google Shape;159;g894415a55c_0_4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8a2ac81070_0_60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7" name="Google Shape;477;g8a2ac81070_0_60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34m-35m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8a2ac81070_0_6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7" name="Google Shape;517;g8a2ac81070_0_6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34m-35m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8a2ac81070_0_6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4" name="Google Shape;524;g8a2ac81070_0_6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34m-35m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8a59ae96e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2" name="Google Shape;532;g8a59ae96e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34m-35m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8a59ae96ee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41" name="Google Shape;541;g8a59ae96ee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https://arxiv.org/pdf/1602.04938.pdf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894415a55c_0_13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46" name="Google Shape;546;g894415a55c_0_13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17259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82"/>
              <a:buFont typeface="Calibri"/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333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333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7" name="Google Shape;547;g894415a55c_0_1324:notes"/>
          <p:cNvSpPr txBox="1">
            <a:spLocks noGrp="1"/>
          </p:cNvSpPr>
          <p:nvPr>
            <p:ph type="sldNum" idx="12"/>
          </p:nvPr>
        </p:nvSpPr>
        <p:spPr>
          <a:xfrm>
            <a:off x="5909309" y="8685213"/>
            <a:ext cx="9471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25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8b61ac44f6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8b61ac44f6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8b61ac44f6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Google Shape;562;g8b61ac44f6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8a2ac81070_0_5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76313" y="57150"/>
            <a:ext cx="5057700" cy="2846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1" name="Google Shape;601;g8a2ac81070_0_501:notes"/>
          <p:cNvSpPr txBox="1">
            <a:spLocks noGrp="1"/>
          </p:cNvSpPr>
          <p:nvPr>
            <p:ph type="sldNum" idx="12"/>
          </p:nvPr>
        </p:nvSpPr>
        <p:spPr>
          <a:xfrm>
            <a:off x="5909309" y="8685213"/>
            <a:ext cx="9471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lang="en" sz="120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28</a:t>
            </a:fld>
            <a:endParaRPr sz="120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02" name="Google Shape;602;g8a2ac81070_0_501:notes"/>
          <p:cNvSpPr txBox="1"/>
          <p:nvPr/>
        </p:nvSpPr>
        <p:spPr>
          <a:xfrm>
            <a:off x="0" y="9022080"/>
            <a:ext cx="61728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5525" tIns="72750" rIns="145525" bIns="7275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Times New Roman"/>
              <a:buNone/>
            </a:pPr>
            <a:r>
              <a:rPr lang="en" sz="60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© Microsoft Corporation. All rights reserved. MICROSOFT MAKES NO WARRANTIES, EXPRESS, IMPLIED OR STATUTORY, AS TO THE INFORMATION IN THIS PRESENTATION.</a:t>
            </a:r>
            <a:endParaRPr/>
          </a:p>
        </p:txBody>
      </p:sp>
      <p:sp>
        <p:nvSpPr>
          <p:cNvPr id="603" name="Google Shape;603;g8a2ac81070_0_5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http://proceedings.mlr.press/v80/athalye18b/athalye18b.pdf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</a:rPr>
              <a:t>Synthesizing Robust Adversarial Examples - Anish Athalye, Logan Engstrom, Andrew Ilyas, Kevin Kwok</a:t>
            </a: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8a2ac81070_0_57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26" name="Google Shape;626;g8a2ac81070_0_57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https://www.wired.com/story/best-algorithms-struggle-recognize-black-faces-equally/</a:t>
            </a:r>
            <a:endParaRPr/>
          </a:p>
          <a:p>
            <a:pPr marL="15875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https://www.aclu.org/blog/privacy-technology/surveillance-technologies/amazons-face-recognition-falsely-matched-28</a:t>
            </a:r>
            <a:endParaRPr/>
          </a:p>
          <a:p>
            <a:pPr marL="15875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u="sng">
                <a:solidFill>
                  <a:schemeClr val="hlink"/>
                </a:solidFill>
                <a:hlinkClick r:id="rId5"/>
              </a:rPr>
              <a:t>https://www.wired.com/story/facial-recognition-tech-creepy-works-or-not/</a:t>
            </a:r>
            <a:endParaRPr/>
          </a:p>
          <a:p>
            <a:pPr marL="15875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u="sng">
                <a:solidFill>
                  <a:schemeClr val="hlink"/>
                </a:solidFill>
                <a:hlinkClick r:id="rId6"/>
              </a:rPr>
              <a:t>https://www.bostonglobe.com/metro/2019/04/28/brown-student-mistaken-identified-sri-lanka-bombings-suspect/0hP2YwyYi4qrCEdxKZCpZM/story.html</a:t>
            </a:r>
            <a:endParaRPr/>
          </a:p>
          <a:p>
            <a:pPr marL="15875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u="sng">
                <a:solidFill>
                  <a:schemeClr val="hlink"/>
                </a:solidFill>
                <a:hlinkClick r:id="rId7"/>
              </a:rPr>
              <a:t>https://www.wired.com/story/facial-recognition-everywhere-should-you-worry/</a:t>
            </a:r>
            <a:endParaRPr/>
          </a:p>
          <a:p>
            <a:pPr marL="15875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u="sng">
                <a:solidFill>
                  <a:schemeClr val="hlink"/>
                </a:solidFill>
                <a:hlinkClick r:id="rId8"/>
              </a:rPr>
              <a:t>https://www.wired.com/story/some-us-cities-moving-real-time-facial-surveillance/</a:t>
            </a:r>
            <a:endParaRPr/>
          </a:p>
          <a:p>
            <a:pPr marL="15875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u="sng">
                <a:solidFill>
                  <a:schemeClr val="hlink"/>
                </a:solidFill>
                <a:hlinkClick r:id="rId9"/>
              </a:rPr>
              <a:t>https://www.theguardian.com/technology/2017/mar/27/us-facial-recognition-database-fbi-drivers-licenses-passports</a:t>
            </a:r>
            <a:endParaRPr/>
          </a:p>
          <a:p>
            <a:pPr marL="15875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  <a:p>
            <a:pPr marL="15875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  <a:p>
            <a:pPr marL="15875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  <a:p>
            <a:pPr marL="15875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1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Database contains photos of half of US adults without consent, and algorithm is wrong nearly 15% of time and is more likely to misidentify black people</a:t>
            </a:r>
            <a:endParaRPr/>
          </a:p>
          <a:p>
            <a:pPr marL="15875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  <a:p>
            <a:pPr marL="15875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  <a:p>
            <a:pPr marL="15875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  <a:p>
            <a:pPr marL="15875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894415a55c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1" name="Google Shape;241;g894415a55c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4-5 minutes</a:t>
            </a:r>
            <a:endParaRPr/>
          </a:p>
        </p:txBody>
      </p:sp>
      <p:sp>
        <p:nvSpPr>
          <p:cNvPr id="242" name="Google Shape;242;g894415a55c_0_86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g8b61ac44f6_0_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23" name="Google Shape;923;g8b61ac44f6_0_2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https://arxiv.org/pdf/1602.04938.pdf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g8b61ac44f6_0_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28" name="Google Shape;928;g8b61ac44f6_0_2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g8b61ac44f6_0_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23" name="Google Shape;923;g8b61ac44f6_0_2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6833971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g8b61ac44f6_0_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23" name="Google Shape;923;g8b61ac44f6_0_2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8874983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Google Shape;991;g8af57be0d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92" name="Google Shape;992;g8af57be0d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g8af57be0d7_2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8" name="Google Shape;998;g8af57be0d7_2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g8af57be0d7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9" name="Google Shape;1089;g8af57be0d7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0" name="Google Shape;1170;g8a2ac81070_0_59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71" name="Google Shape;1171;g8a2ac81070_0_59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6" name="Google Shape;1176;g8a2ac81070_0_57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77" name="Google Shape;1177;g8a2ac81070_0_57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g8a2ac81070_0_57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83" name="Google Shape;1183;g8a2ac81070_0_57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894415a55c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9" name="Google Shape;269;g894415a55c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7 minutes</a:t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" name="Google Shape;1187;g8a2ac81070_0_54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88" name="Google Shape;1188;g8a2ac81070_0_54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34m-35m</a:t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3" name="Google Shape;1193;g8a2ac81070_0_54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94" name="Google Shape;1194;g8a2ac81070_0_54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34m-35m</a:t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" name="Google Shape;1199;g8a2ac81070_0_52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00" name="Google Shape;1200;g8a2ac81070_0_52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4" name="Google Shape;1204;g8a2ac81070_0_44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5" name="Google Shape;1205;g8a2ac81070_0_44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" name="Google Shape;1218;g8a2ac81070_0_45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9" name="Google Shape;1219;g8a2ac81070_0_45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g8a2ac81070_0_47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3" name="Google Shape;1233;g8a2ac81070_0_47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7" name="Google Shape;1297;g8a2ac81070_0_10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98" name="Google Shape;1298;g8a2ac81070_0_10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4" name="Google Shape;1424;g8a2ac81070_0_48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25" name="Google Shape;1425;g8a2ac81070_0_48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0" name="Google Shape;1510;g8a2ac81070_0_50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11" name="Google Shape;1511;g8a2ac81070_0_50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34m-35m</a:t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6" name="Google Shape;1596;g8a2ac81070_0_5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97" name="Google Shape;1597;g8a2ac81070_0_5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894415a55c_0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6" name="Google Shape;276;g894415a55c_0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7 – 8 minutes</a:t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2" name="Google Shape;1682;g8a2ac81070_0_5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3" name="Google Shape;1683;g8a2ac81070_0_51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g8a2ac81070_0_54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98" name="Google Shape;1698;g8a2ac81070_0_54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4" name="Google Shape;1714;g8a2ac81070_0_52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15" name="Google Shape;1715;g8a2ac81070_0_52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34m-35m</a:t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2" name="Google Shape;1732;g8a2ac81070_0_59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33" name="Google Shape;1733;g8a2ac81070_0_59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3" name="Google Shape;1793;g8a2ac81070_0_54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94" name="Google Shape;1794;g8a2ac81070_0_54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8" name="Google Shape;1798;g8a2ac81070_0_54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333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9" name="Google Shape;1799;g8a2ac81070_0_54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5" name="Google Shape;1805;g8a2ac81070_0_56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333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6" name="Google Shape;1806;g8a2ac81070_0_56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1" name="Google Shape;1811;g8a2ac81070_0_56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333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2" name="Google Shape;1812;g8a2ac81070_0_56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4" name="Google Shape;1824;g8a2ac81070_0_56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333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https://arxiv.org/pdf/1910.12366.pdf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https://arxiv.org/pdf/1909.01838.pdf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333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5" name="Google Shape;1825;g8a2ac81070_0_56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1" name="Google Shape;1831;g8a2ac81070_0_56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333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32" name="Google Shape;1832;g8a2ac81070_0_56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894415a55c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1" name="Google Shape;281;g894415a55c_0_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8-10 minutes</a:t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9" name="Google Shape;1849;g8a2ac81070_0_56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dirty="0"/>
          </a:p>
        </p:txBody>
      </p:sp>
      <p:sp>
        <p:nvSpPr>
          <p:cNvPr id="1850" name="Google Shape;1850;g8a2ac81070_0_56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1" name="Google Shape;1861;g8a2ac81070_0_53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62" name="Google Shape;1862;g8a2ac81070_0_53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9" name="Google Shape;1869;g8af57be0d7_0_1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70" name="Google Shape;1870;g8af57be0d7_0_1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" name="Google Shape;1904;g8af57be0d7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05" name="Google Shape;1905;g8af57be0d7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0" name="Google Shape;1910;g8a2ac81070_0_57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11" name="Google Shape;1911;g8a2ac81070_0_57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6" name="Google Shape;1916;g8a2ac81070_0_57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17" name="Google Shape;1917;g8a2ac81070_0_57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1" name="Google Shape;1921;g8a2ac81070_0_57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2" name="Google Shape;1922;g8a2ac81070_0_57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7" name="Google Shape;1927;g8a2ac81070_0_27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8" name="Google Shape;1928;g8a2ac81070_0_27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" name="Google Shape;1966;g8a2ac81070_0_58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67" name="Google Shape;1967;g8a2ac81070_0_58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1" name="Google Shape;1971;g822073ebe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72" name="Google Shape;1972;g822073ebe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894415a55c_0_10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1" name="Google Shape;321;g894415a55c_0_10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10 minutes</a:t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g8a2ac81070_0_58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7" name="Google Shape;1977;g8a2ac81070_0_58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</a:rPr>
              <a:t>https://xkcd.com/2169/</a:t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8" name="Google Shape;1988;g8af57be0d7_0_2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9" name="Google Shape;1989;g8af57be0d7_0_2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4" name="Google Shape;1994;g8af57be0d7_0_2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5" name="Google Shape;1995;g8af57be0d7_0_2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g8a12b03078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2" name="Google Shape;2002;g8a12b03078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g8af57be0d7_0_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9" name="Google Shape;2039;g8af57be0d7_0_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0" name="Google Shape;2080;g8af57be0d7_0_3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81" name="Google Shape;2081;g8af57be0d7_0_3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6" name="Google Shape;2086;g8af57be0d7_0_3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87" name="Google Shape;2087;g8af57be0d7_0_3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1" name="Google Shape;2091;g8af57be0d7_0_7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92" name="Google Shape;2092;g8af57be0d7_0_7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8" name="Google Shape;2098;g8af57be0d7_0_7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99" name="Google Shape;2099;g8af57be0d7_0_7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5" name="Google Shape;2105;g8a2ac81070_0_5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06" name="Google Shape;2106;g8a2ac81070_0_5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894415a55c_0_10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6" name="Google Shape;326;g894415a55c_0_10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10 minutes</a:t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1" name="Google Shape;2111;g8af57be0d7_0_7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12" name="Google Shape;2112;g8af57be0d7_0_7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894415a55c_0_10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1" name="Google Shape;331;g894415a55c_0_10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34m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rgbClr val="1155CC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name="adj" fmla="val 16667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1"/>
          <p:cNvSpPr txBox="1">
            <a:spLocks noGrp="1"/>
          </p:cNvSpPr>
          <p:nvPr>
            <p:ph type="title"/>
          </p:nvPr>
        </p:nvSpPr>
        <p:spPr>
          <a:xfrm>
            <a:off x="441197" y="342900"/>
            <a:ext cx="82638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1"/>
          <p:cNvSpPr txBox="1">
            <a:spLocks noGrp="1"/>
          </p:cNvSpPr>
          <p:nvPr>
            <p:ph type="body" idx="1"/>
          </p:nvPr>
        </p:nvSpPr>
        <p:spPr>
          <a:xfrm>
            <a:off x="438150" y="1076325"/>
            <a:ext cx="8264100" cy="36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/>
            </a:lvl1pPr>
            <a:lvl2pPr marL="914400" lvl="1" indent="-3048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/>
            </a:lvl2pPr>
            <a:lvl3pPr marL="1371600" lvl="2" indent="-3048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/>
            </a:lvl3pPr>
            <a:lvl4pPr marL="1828800" lvl="3" indent="-3048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/>
            </a:lvl4pPr>
            <a:lvl5pPr marL="2286000" lvl="4" indent="-3048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/>
            </a:lvl5pPr>
            <a:lvl6pPr marL="2743200" lvl="5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marL="3200400" lvl="6" indent="-3175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marL="3657600" lvl="7" indent="-3175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marL="4114800" lvl="8" indent="-317500" algn="l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54">
          <p15:clr>
            <a:srgbClr val="5ACBF0"/>
          </p15:clr>
        </p15:guide>
        <p15:guide id="2" orient="horz" pos="216">
          <p15:clr>
            <a:srgbClr val="5ACBF0"/>
          </p15:clr>
        </p15:guide>
        <p15:guide id="3" orient="horz" pos="678">
          <p15:clr>
            <a:srgbClr val="5ACBF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Photo_Option">
  <p:cSld name="Title Slide Photo_Option">
    <p:bg>
      <p:bgPr>
        <a:solidFill>
          <a:srgbClr val="002050"/>
        </a:solid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2"/>
          <p:cNvSpPr txBox="1">
            <a:spLocks noGrp="1"/>
          </p:cNvSpPr>
          <p:nvPr>
            <p:ph type="title"/>
          </p:nvPr>
        </p:nvSpPr>
        <p:spPr>
          <a:xfrm>
            <a:off x="201930" y="1296405"/>
            <a:ext cx="8819400" cy="13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68575" rIns="109725" bIns="68575" anchor="t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Quattrocento Sans"/>
              <a:buNone/>
              <a:defRPr sz="4000" b="0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Title Only">
  <p:cSld name="6_Title 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3"/>
          <p:cNvSpPr txBox="1">
            <a:spLocks noGrp="1"/>
          </p:cNvSpPr>
          <p:nvPr>
            <p:ph type="title"/>
          </p:nvPr>
        </p:nvSpPr>
        <p:spPr>
          <a:xfrm>
            <a:off x="441197" y="342900"/>
            <a:ext cx="82638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Quattrocento Sans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3"/>
          <p:cNvSpPr>
            <a:spLocks noGrp="1"/>
          </p:cNvSpPr>
          <p:nvPr>
            <p:ph type="pic" idx="2"/>
          </p:nvPr>
        </p:nvSpPr>
        <p:spPr>
          <a:xfrm>
            <a:off x="-1699089" y="1513285"/>
            <a:ext cx="1371600" cy="13716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Noto Sans Symbols"/>
              <a:buChar char="·"/>
              <a:defRPr sz="21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·"/>
              <a:defRPr sz="15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R="0" lvl="2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·"/>
              <a:defRPr sz="12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R="0" lvl="3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oto Sans Symbols"/>
              <a:buChar char="·"/>
              <a:defRPr sz="11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R="0" lvl="4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oto Sans Symbols"/>
              <a:buChar char="·"/>
              <a:defRPr sz="11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R="0" lvl="5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R="0" lvl="6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R="0" lvl="7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R="0" lvl="8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84">
          <p15:clr>
            <a:srgbClr val="A4A3A4"/>
          </p15:clr>
        </p15:guide>
        <p15:guide id="2" pos="721">
          <p15:clr>
            <a:srgbClr val="A4A3A4"/>
          </p15:clr>
        </p15:guide>
        <p15:guide id="3" pos="1030">
          <p15:clr>
            <a:srgbClr val="A4A3A4"/>
          </p15:clr>
        </p15:guide>
        <p15:guide id="4" pos="1167">
          <p15:clr>
            <a:srgbClr val="A4A3A4"/>
          </p15:clr>
        </p15:guide>
        <p15:guide id="5" pos="1475">
          <p15:clr>
            <a:srgbClr val="A4A3A4"/>
          </p15:clr>
        </p15:guide>
        <p15:guide id="6" pos="1613">
          <p15:clr>
            <a:srgbClr val="A4A3A4"/>
          </p15:clr>
        </p15:guide>
        <p15:guide id="7" pos="1921">
          <p15:clr>
            <a:srgbClr val="A4A3A4"/>
          </p15:clr>
        </p15:guide>
        <p15:guide id="8" pos="2058">
          <p15:clr>
            <a:srgbClr val="A4A3A4"/>
          </p15:clr>
        </p15:guide>
        <p15:guide id="9" pos="2366">
          <p15:clr>
            <a:srgbClr val="A4A3A4"/>
          </p15:clr>
        </p15:guide>
        <p15:guide id="10" pos="2503">
          <p15:clr>
            <a:srgbClr val="A4A3A4"/>
          </p15:clr>
        </p15:guide>
        <p15:guide id="11" pos="2812">
          <p15:clr>
            <a:srgbClr val="A4A3A4"/>
          </p15:clr>
        </p15:guide>
        <p15:guide id="12" pos="2949">
          <p15:clr>
            <a:srgbClr val="A4A3A4"/>
          </p15:clr>
        </p15:guide>
        <p15:guide id="13" pos="3257">
          <p15:clr>
            <a:srgbClr val="A4A3A4"/>
          </p15:clr>
        </p15:guide>
        <p15:guide id="14" pos="3395">
          <p15:clr>
            <a:srgbClr val="A4A3A4"/>
          </p15:clr>
        </p15:guide>
        <p15:guide id="15" pos="3703">
          <p15:clr>
            <a:srgbClr val="A4A3A4"/>
          </p15:clr>
        </p15:guide>
        <p15:guide id="16" pos="3840">
          <p15:clr>
            <a:srgbClr val="A4A3A4"/>
          </p15:clr>
        </p15:guide>
        <p15:guide id="17" pos="4147">
          <p15:clr>
            <a:srgbClr val="A4A3A4"/>
          </p15:clr>
        </p15:guide>
        <p15:guide id="18" pos="4285">
          <p15:clr>
            <a:srgbClr val="A4A3A4"/>
          </p15:clr>
        </p15:guide>
        <p15:guide id="19" pos="4592">
          <p15:clr>
            <a:srgbClr val="A4A3A4"/>
          </p15:clr>
        </p15:guide>
        <p15:guide id="20" pos="4731">
          <p15:clr>
            <a:srgbClr val="A4A3A4"/>
          </p15:clr>
        </p15:guide>
        <p15:guide id="21" pos="5038">
          <p15:clr>
            <a:srgbClr val="A4A3A4"/>
          </p15:clr>
        </p15:guide>
        <p15:guide id="22" pos="5175">
          <p15:clr>
            <a:srgbClr val="A4A3A4"/>
          </p15:clr>
        </p15:guide>
        <p15:guide id="23" orient="horz" pos="679">
          <p15:clr>
            <a:srgbClr val="5ACBF0"/>
          </p15:clr>
        </p15:guide>
        <p15:guide id="24" orient="horz" pos="953">
          <p15:clr>
            <a:srgbClr val="5ACBF0"/>
          </p15:clr>
        </p15:guide>
        <p15:guide id="25" orient="horz" pos="216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Only">
  <p:cSld name="1_Title Only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4"/>
          <p:cNvSpPr txBox="1">
            <a:spLocks noGrp="1"/>
          </p:cNvSpPr>
          <p:nvPr>
            <p:ph type="title"/>
          </p:nvPr>
        </p:nvSpPr>
        <p:spPr>
          <a:xfrm>
            <a:off x="441197" y="342900"/>
            <a:ext cx="82638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14"/>
          <p:cNvSpPr txBox="1">
            <a:spLocks noGrp="1"/>
          </p:cNvSpPr>
          <p:nvPr>
            <p:ph type="body" idx="1"/>
          </p:nvPr>
        </p:nvSpPr>
        <p:spPr>
          <a:xfrm>
            <a:off x="441722" y="117872"/>
            <a:ext cx="8261100" cy="2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400" b="0" cap="none">
                <a:solidFill>
                  <a:schemeClr val="accen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400" b="0" cap="none">
                <a:solidFill>
                  <a:schemeClr val="accen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lvl="2" indent="-2286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400" b="0" cap="none">
                <a:solidFill>
                  <a:schemeClr val="accen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lvl="3" indent="-2286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400" b="0" cap="none">
                <a:solidFill>
                  <a:schemeClr val="accen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lvl="4" indent="-2286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400" b="0" cap="none">
                <a:solidFill>
                  <a:schemeClr val="accen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lvl="5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marL="3200400" lvl="6" indent="-3175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marL="3657600" lvl="7" indent="-3175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marL="4114800" lvl="8" indent="-317500" algn="l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84">
          <p15:clr>
            <a:srgbClr val="A4A3A4"/>
          </p15:clr>
        </p15:guide>
        <p15:guide id="2" pos="721">
          <p15:clr>
            <a:srgbClr val="A4A3A4"/>
          </p15:clr>
        </p15:guide>
        <p15:guide id="3" pos="1030">
          <p15:clr>
            <a:srgbClr val="A4A3A4"/>
          </p15:clr>
        </p15:guide>
        <p15:guide id="4" pos="1167">
          <p15:clr>
            <a:srgbClr val="A4A3A4"/>
          </p15:clr>
        </p15:guide>
        <p15:guide id="5" pos="1475">
          <p15:clr>
            <a:srgbClr val="A4A3A4"/>
          </p15:clr>
        </p15:guide>
        <p15:guide id="6" pos="1613">
          <p15:clr>
            <a:srgbClr val="A4A3A4"/>
          </p15:clr>
        </p15:guide>
        <p15:guide id="7" pos="1921">
          <p15:clr>
            <a:srgbClr val="A4A3A4"/>
          </p15:clr>
        </p15:guide>
        <p15:guide id="8" pos="2058">
          <p15:clr>
            <a:srgbClr val="A4A3A4"/>
          </p15:clr>
        </p15:guide>
        <p15:guide id="9" pos="2366">
          <p15:clr>
            <a:srgbClr val="A4A3A4"/>
          </p15:clr>
        </p15:guide>
        <p15:guide id="10" pos="2503">
          <p15:clr>
            <a:srgbClr val="A4A3A4"/>
          </p15:clr>
        </p15:guide>
        <p15:guide id="11" pos="2812">
          <p15:clr>
            <a:srgbClr val="A4A3A4"/>
          </p15:clr>
        </p15:guide>
        <p15:guide id="12" pos="2949">
          <p15:clr>
            <a:srgbClr val="A4A3A4"/>
          </p15:clr>
        </p15:guide>
        <p15:guide id="13" pos="3257">
          <p15:clr>
            <a:srgbClr val="A4A3A4"/>
          </p15:clr>
        </p15:guide>
        <p15:guide id="14" pos="3395">
          <p15:clr>
            <a:srgbClr val="A4A3A4"/>
          </p15:clr>
        </p15:guide>
        <p15:guide id="15" pos="3703">
          <p15:clr>
            <a:srgbClr val="A4A3A4"/>
          </p15:clr>
        </p15:guide>
        <p15:guide id="16" pos="3840">
          <p15:clr>
            <a:srgbClr val="A4A3A4"/>
          </p15:clr>
        </p15:guide>
        <p15:guide id="17" pos="4147">
          <p15:clr>
            <a:srgbClr val="A4A3A4"/>
          </p15:clr>
        </p15:guide>
        <p15:guide id="18" pos="4285">
          <p15:clr>
            <a:srgbClr val="A4A3A4"/>
          </p15:clr>
        </p15:guide>
        <p15:guide id="19" pos="4592">
          <p15:clr>
            <a:srgbClr val="A4A3A4"/>
          </p15:clr>
        </p15:guide>
        <p15:guide id="20" pos="4731">
          <p15:clr>
            <a:srgbClr val="A4A3A4"/>
          </p15:clr>
        </p15:guide>
        <p15:guide id="21" pos="5038">
          <p15:clr>
            <a:srgbClr val="A4A3A4"/>
          </p15:clr>
        </p15:guide>
        <p15:guide id="22" pos="5175">
          <p15:clr>
            <a:srgbClr val="A4A3A4"/>
          </p15:clr>
        </p15:guide>
        <p15:guide id="23" orient="horz" pos="679">
          <p15:clr>
            <a:srgbClr val="5ACBF0"/>
          </p15:clr>
        </p15:guide>
        <p15:guide id="24" orient="horz" pos="953">
          <p15:clr>
            <a:srgbClr val="5ACBF0"/>
          </p15:clr>
        </p15:guide>
        <p15:guide id="25" orient="horz" pos="216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- Square Photo ">
  <p:cSld name="Title - Square Photo 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5" descr="This photo is a 'placeholder' only. Drag or drop your photo here, or click and tap the center to insert a photo."/>
          <p:cNvSpPr>
            <a:spLocks noGrp="1"/>
          </p:cNvSpPr>
          <p:nvPr>
            <p:ph type="pic" idx="2"/>
          </p:nvPr>
        </p:nvSpPr>
        <p:spPr>
          <a:xfrm>
            <a:off x="4000500" y="0"/>
            <a:ext cx="5143500" cy="51435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1577325" rIns="0" bIns="0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Noto Sans Symbols"/>
              <a:buNone/>
              <a:defRPr sz="1200" b="1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·"/>
              <a:defRPr sz="15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R="0" lvl="2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·"/>
              <a:defRPr sz="12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R="0" lvl="3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oto Sans Symbols"/>
              <a:buChar char="·"/>
              <a:defRPr sz="11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R="0" lvl="4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oto Sans Symbols"/>
              <a:buChar char="·"/>
              <a:defRPr sz="11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R="0" lvl="5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R="0" lvl="6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R="0" lvl="7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R="0" lvl="8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49" name="Google Shape;49;p15"/>
          <p:cNvSpPr txBox="1">
            <a:spLocks noGrp="1"/>
          </p:cNvSpPr>
          <p:nvPr>
            <p:ph type="title"/>
          </p:nvPr>
        </p:nvSpPr>
        <p:spPr>
          <a:xfrm>
            <a:off x="441197" y="441722"/>
            <a:ext cx="3118800" cy="19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Quattrocento Sans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15"/>
          <p:cNvSpPr txBox="1">
            <a:spLocks noGrp="1"/>
          </p:cNvSpPr>
          <p:nvPr>
            <p:ph type="body" idx="1"/>
          </p:nvPr>
        </p:nvSpPr>
        <p:spPr>
          <a:xfrm>
            <a:off x="438150" y="2651655"/>
            <a:ext cx="3121800" cy="205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7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2286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/>
            </a:lvl3pPr>
            <a:lvl4pPr marL="1828800" lvl="3" indent="-2286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4pPr>
            <a:lvl5pPr marL="2286000" lvl="4" indent="-2286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5pPr>
            <a:lvl6pPr marL="2743200" lvl="5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marL="3200400" lvl="6" indent="-3175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marL="3657600" lvl="7" indent="-3175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marL="4114800" lvl="8" indent="-317500" algn="l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520">
          <p15:clr>
            <a:srgbClr val="FBAE40"/>
          </p15:clr>
        </p15:guide>
        <p15:guide id="2" orient="horz" pos="678">
          <p15:clr>
            <a:srgbClr val="5ACBF0"/>
          </p15:clr>
        </p15:guide>
        <p15:guide id="3" orient="horz" pos="1476">
          <p15:clr>
            <a:srgbClr val="5ACBF0"/>
          </p15:clr>
        </p15:guide>
        <p15:guide id="4" orient="horz" pos="1669">
          <p15:clr>
            <a:srgbClr val="5ACBF0"/>
          </p15:clr>
        </p15:guide>
        <p15:guide id="5" pos="2797">
          <p15:clr>
            <a:srgbClr val="C35EA4"/>
          </p15:clr>
        </p15:guide>
        <p15:guide id="6" pos="2245">
          <p15:clr>
            <a:srgbClr val="5ACBF0"/>
          </p15:clr>
        </p15:guide>
        <p15:guide id="7" pos="2657">
          <p15:clr>
            <a:srgbClr val="A4A3A4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 Bullet text">
  <p:cSld name="Two Column Bullet text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6"/>
          <p:cNvSpPr txBox="1">
            <a:spLocks noGrp="1"/>
          </p:cNvSpPr>
          <p:nvPr>
            <p:ph type="title"/>
          </p:nvPr>
        </p:nvSpPr>
        <p:spPr>
          <a:xfrm>
            <a:off x="441197" y="342900"/>
            <a:ext cx="82638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6"/>
          <p:cNvSpPr txBox="1">
            <a:spLocks noGrp="1"/>
          </p:cNvSpPr>
          <p:nvPr>
            <p:ph type="body" idx="1"/>
          </p:nvPr>
        </p:nvSpPr>
        <p:spPr>
          <a:xfrm>
            <a:off x="438150" y="1076325"/>
            <a:ext cx="3908700" cy="36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/>
            </a:lvl1pPr>
            <a:lvl2pPr marL="914400" lvl="1" indent="-3048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/>
            </a:lvl2pPr>
            <a:lvl3pPr marL="1371600" lvl="2" indent="-3048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/>
            </a:lvl3pPr>
            <a:lvl4pPr marL="1828800" lvl="3" indent="-3048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/>
            </a:lvl4pPr>
            <a:lvl5pPr marL="2286000" lvl="4" indent="-3048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/>
            </a:lvl5pPr>
            <a:lvl6pPr marL="2743200" lvl="5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marL="3200400" lvl="6" indent="-3175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marL="3657600" lvl="7" indent="-3175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marL="4114800" lvl="8" indent="-317500" algn="l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16"/>
          <p:cNvSpPr txBox="1">
            <a:spLocks noGrp="1"/>
          </p:cNvSpPr>
          <p:nvPr>
            <p:ph type="body" idx="2"/>
          </p:nvPr>
        </p:nvSpPr>
        <p:spPr>
          <a:xfrm>
            <a:off x="4792266" y="1076325"/>
            <a:ext cx="3914700" cy="36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/>
            </a:lvl1pPr>
            <a:lvl2pPr marL="914400" lvl="1" indent="-3048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/>
            </a:lvl2pPr>
            <a:lvl3pPr marL="1371600" lvl="2" indent="-3048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/>
            </a:lvl3pPr>
            <a:lvl4pPr marL="1828800" lvl="3" indent="-3048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/>
            </a:lvl4pPr>
            <a:lvl5pPr marL="2286000" lvl="4" indent="-3048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/>
            </a:lvl5pPr>
            <a:lvl6pPr marL="2743200" lvl="5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marL="3200400" lvl="6" indent="-3175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marL="3657600" lvl="7" indent="-3175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marL="4114800" lvl="8" indent="-317500" algn="l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">
          <p15:clr>
            <a:srgbClr val="5ACBF0"/>
          </p15:clr>
        </p15:guide>
        <p15:guide id="2" orient="horz" pos="957">
          <p15:clr>
            <a:srgbClr val="5ACBF0"/>
          </p15:clr>
        </p15:guide>
        <p15:guide id="3" orient="horz" pos="678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light">
  <p:cSld name="Blank light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54">
          <p15:clr>
            <a:srgbClr val="5ACBF0"/>
          </p15:clr>
        </p15:guide>
        <p15:guide id="2" orient="horz" pos="678">
          <p15:clr>
            <a:srgbClr val="5ACBF0"/>
          </p15:clr>
        </p15:guide>
        <p15:guide id="3" orient="horz" pos="216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Accent Color 3">
  <p:cSld name="Blank Accent Color 3">
    <p:bg>
      <p:bgPr>
        <a:solidFill>
          <a:srgbClr val="F3F3F3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0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20"/>
          <p:cNvSpPr txBox="1"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66" name="Google Shape;66;p2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0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2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1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21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72" name="Google Shape;72;p2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2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solidFill>
          <a:srgbClr val="F3F3F3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ato"/>
              <a:buNone/>
              <a:defRPr sz="2800" b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Lato"/>
              <a:buNone/>
              <a:defRPr sz="2400" b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Lato"/>
              <a:buNone/>
              <a:defRPr sz="2400" b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Lato"/>
              <a:buNone/>
              <a:defRPr sz="2400" b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Lato"/>
              <a:buNone/>
              <a:defRPr sz="2400" b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Lato"/>
              <a:buNone/>
              <a:defRPr sz="2400" b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Lato"/>
              <a:buNone/>
              <a:defRPr sz="2400" b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Lato"/>
              <a:buNone/>
              <a:defRPr sz="2400" b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Lato"/>
              <a:buNone/>
              <a:defRPr sz="2400" b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2"/>
          <p:cNvSpPr txBox="1"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2"/>
          <p:cNvSpPr txBox="1">
            <a:spLocks noGrp="1"/>
          </p:cNvSpPr>
          <p:nvPr>
            <p:ph type="body" idx="1"/>
          </p:nvPr>
        </p:nvSpPr>
        <p:spPr>
          <a:xfrm>
            <a:off x="623888" y="3442097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78" name="Google Shape;78;p2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2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3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4" name="Google Shape;84;p23"/>
          <p:cNvSpPr txBox="1">
            <a:spLocks noGrp="1"/>
          </p:cNvSpPr>
          <p:nvPr>
            <p:ph type="body" idx="2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5" name="Google Shape;85;p2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2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2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4"/>
          <p:cNvSpPr txBox="1"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24"/>
          <p:cNvSpPr txBox="1">
            <a:spLocks noGrp="1"/>
          </p:cNvSpPr>
          <p:nvPr>
            <p:ph type="body" idx="1"/>
          </p:nvPr>
        </p:nvSpPr>
        <p:spPr>
          <a:xfrm>
            <a:off x="629841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91" name="Google Shape;91;p24"/>
          <p:cNvSpPr txBox="1">
            <a:spLocks noGrp="1"/>
          </p:cNvSpPr>
          <p:nvPr>
            <p:ph type="body" idx="2"/>
          </p:nvPr>
        </p:nvSpPr>
        <p:spPr>
          <a:xfrm>
            <a:off x="629841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92" name="Google Shape;92;p24"/>
          <p:cNvSpPr txBox="1">
            <a:spLocks noGrp="1"/>
          </p:cNvSpPr>
          <p:nvPr>
            <p:ph type="body" idx="3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93" name="Google Shape;93;p24"/>
          <p:cNvSpPr txBox="1">
            <a:spLocks noGrp="1"/>
          </p:cNvSpPr>
          <p:nvPr>
            <p:ph type="body" idx="4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94" name="Google Shape;94;p2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2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2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5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2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2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2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2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2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7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27"/>
          <p:cNvSpPr txBox="1">
            <a:spLocks noGrp="1"/>
          </p:cNvSpPr>
          <p:nvPr>
            <p:ph type="body" idx="1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81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619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marL="2286000" lvl="4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marL="2743200" lvl="5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109" name="Google Shape;109;p27"/>
          <p:cNvSpPr txBox="1">
            <a:spLocks noGrp="1"/>
          </p:cNvSpPr>
          <p:nvPr>
            <p:ph type="body" idx="2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10" name="Google Shape;110;p2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8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28"/>
          <p:cNvSpPr>
            <a:spLocks noGrp="1"/>
          </p:cNvSpPr>
          <p:nvPr>
            <p:ph type="pic" idx="2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6" name="Google Shape;116;p28"/>
          <p:cNvSpPr txBox="1">
            <a:spLocks noGrp="1"/>
          </p:cNvSpPr>
          <p:nvPr>
            <p:ph type="body" idx="1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17" name="Google Shape;117;p2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2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9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29"/>
          <p:cNvSpPr txBox="1">
            <a:spLocks noGrp="1"/>
          </p:cNvSpPr>
          <p:nvPr>
            <p:ph type="body" idx="1"/>
          </p:nvPr>
        </p:nvSpPr>
        <p:spPr>
          <a:xfrm rot="5400000">
            <a:off x="2940248" y="-942379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23" name="Google Shape;123;p2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9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2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0"/>
          <p:cNvSpPr txBox="1">
            <a:spLocks noGrp="1"/>
          </p:cNvSpPr>
          <p:nvPr>
            <p:ph type="title"/>
          </p:nvPr>
        </p:nvSpPr>
        <p:spPr>
          <a:xfrm rot="5400000">
            <a:off x="5350073" y="1467446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30"/>
          <p:cNvSpPr txBox="1">
            <a:spLocks noGrp="1"/>
          </p:cNvSpPr>
          <p:nvPr>
            <p:ph type="body" idx="1"/>
          </p:nvPr>
        </p:nvSpPr>
        <p:spPr>
          <a:xfrm rot="5400000">
            <a:off x="1349573" y="-447079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29" name="Google Shape;129;p3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30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3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_Title Slide Solid">
  <p:cSld name="9_Title Slide Solid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3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5864" y="0"/>
            <a:ext cx="9144000" cy="5144231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32"/>
          <p:cNvSpPr/>
          <p:nvPr/>
        </p:nvSpPr>
        <p:spPr>
          <a:xfrm>
            <a:off x="-11794" y="0"/>
            <a:ext cx="4488000" cy="5143500"/>
          </a:xfrm>
          <a:prstGeom prst="rect">
            <a:avLst/>
          </a:prstGeom>
          <a:solidFill>
            <a:srgbClr val="000000">
              <a:alpha val="54900"/>
            </a:srgbClr>
          </a:solidFill>
          <a:ln>
            <a:noFill/>
          </a:ln>
        </p:spPr>
        <p:txBody>
          <a:bodyPr spcFirstLastPara="1" wrap="square" lIns="134400" tIns="107525" rIns="134400" bIns="10752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32"/>
          <p:cNvSpPr txBox="1">
            <a:spLocks noGrp="1"/>
          </p:cNvSpPr>
          <p:nvPr>
            <p:ph type="title"/>
          </p:nvPr>
        </p:nvSpPr>
        <p:spPr>
          <a:xfrm>
            <a:off x="113139" y="1543050"/>
            <a:ext cx="3909000" cy="205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182875" rIns="146300" bIns="91425" anchor="t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Quattrocento Sans"/>
              <a:buNone/>
              <a:defRPr sz="33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38" name="Google Shape;138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957" y="150586"/>
            <a:ext cx="1460325" cy="537032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32"/>
          <p:cNvSpPr txBox="1">
            <a:spLocks noGrp="1"/>
          </p:cNvSpPr>
          <p:nvPr>
            <p:ph type="body" idx="1"/>
          </p:nvPr>
        </p:nvSpPr>
        <p:spPr>
          <a:xfrm>
            <a:off x="113139" y="3600452"/>
            <a:ext cx="39090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91425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ullets">
  <p:cSld name="TITLE_ONLY_1">
    <p:bg>
      <p:bgPr>
        <a:solidFill>
          <a:srgbClr val="F3F3F3"/>
        </a:solid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ato"/>
              <a:buNone/>
              <a:defRPr sz="2800" b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ato"/>
              <a:buNone/>
              <a:defRPr sz="2800" b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ato"/>
              <a:buNone/>
              <a:defRPr sz="2800" b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ato"/>
              <a:buNone/>
              <a:defRPr sz="2800" b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ato"/>
              <a:buNone/>
              <a:defRPr sz="2800" b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ato"/>
              <a:buNone/>
              <a:defRPr sz="2800" b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ato"/>
              <a:buNone/>
              <a:defRPr sz="2800" b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ato"/>
              <a:buNone/>
              <a:defRPr sz="2800" b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ato"/>
              <a:buNone/>
              <a:defRPr sz="2800" b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" name="Google Shape;21;p4"/>
          <p:cNvSpPr txBox="1"/>
          <p:nvPr/>
        </p:nvSpPr>
        <p:spPr>
          <a:xfrm>
            <a:off x="199425" y="579750"/>
            <a:ext cx="8826600" cy="44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Lato"/>
              <a:buChar char="●"/>
            </a:pPr>
            <a:endParaRPr sz="16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3"/>
          <p:cNvSpPr txBox="1">
            <a:spLocks noGrp="1"/>
          </p:cNvSpPr>
          <p:nvPr>
            <p:ph type="title"/>
          </p:nvPr>
        </p:nvSpPr>
        <p:spPr>
          <a:xfrm>
            <a:off x="257707" y="179232"/>
            <a:ext cx="8257500" cy="50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&amp; body slide (with bullets)">
  <p:cSld name="1_Title &amp; body slide (with bullets)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5"/>
          <p:cNvSpPr txBox="1">
            <a:spLocks noGrp="1"/>
          </p:cNvSpPr>
          <p:nvPr>
            <p:ph type="title"/>
          </p:nvPr>
        </p:nvSpPr>
        <p:spPr>
          <a:xfrm>
            <a:off x="319819" y="226913"/>
            <a:ext cx="8502000" cy="56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4575" rIns="0" bIns="0" anchor="t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Quattrocento Sans"/>
              <a:buNone/>
              <a:defRPr b="1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35"/>
          <p:cNvSpPr txBox="1">
            <a:spLocks noGrp="1"/>
          </p:cNvSpPr>
          <p:nvPr>
            <p:ph type="body" idx="1"/>
          </p:nvPr>
        </p:nvSpPr>
        <p:spPr>
          <a:xfrm>
            <a:off x="320278" y="915931"/>
            <a:ext cx="8501700" cy="40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ullets" type="obj">
  <p:cSld name="OBJECT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6"/>
          <p:cNvSpPr txBox="1">
            <a:spLocks noGrp="1"/>
          </p:cNvSpPr>
          <p:nvPr>
            <p:ph type="title"/>
          </p:nvPr>
        </p:nvSpPr>
        <p:spPr>
          <a:xfrm>
            <a:off x="257707" y="179232"/>
            <a:ext cx="8257500" cy="50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36"/>
          <p:cNvSpPr txBox="1">
            <a:spLocks noGrp="1"/>
          </p:cNvSpPr>
          <p:nvPr>
            <p:ph type="body" idx="1"/>
          </p:nvPr>
        </p:nvSpPr>
        <p:spPr>
          <a:xfrm>
            <a:off x="257708" y="810882"/>
            <a:ext cx="8257500" cy="415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urier New"/>
              <a:buChar char="o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­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Quattrocento Sans"/>
              <a:buChar char="­"/>
              <a:defRPr sz="16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Quattrocento Sans"/>
              <a:buChar char="­"/>
              <a:defRPr sz="16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">
  <p:cSld name="Section Title">
    <p:bg>
      <p:bgPr>
        <a:solidFill>
          <a:srgbClr val="414141"/>
        </a:solidFill>
        <a:effectLst/>
      </p:bgPr>
    </p:bg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7"/>
          <p:cNvSpPr txBox="1">
            <a:spLocks noGrp="1"/>
          </p:cNvSpPr>
          <p:nvPr>
            <p:ph type="title"/>
          </p:nvPr>
        </p:nvSpPr>
        <p:spPr>
          <a:xfrm>
            <a:off x="1440873" y="2112938"/>
            <a:ext cx="6262200" cy="91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92"/>
              <a:buFont typeface="Quattrocento Sans"/>
              <a:buNone/>
              <a:defRPr sz="5292" b="1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rgbClr val="434343"/>
        </a:solid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1458450" y="526350"/>
            <a:ext cx="6227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1">
  <p:cSld name="Blank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">
  <p:cSld name="Section Title">
    <p:bg>
      <p:bgPr>
        <a:solidFill>
          <a:srgbClr val="414141"/>
        </a:solid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7"/>
          <p:cNvSpPr txBox="1">
            <a:spLocks noGrp="1"/>
          </p:cNvSpPr>
          <p:nvPr>
            <p:ph type="title"/>
          </p:nvPr>
        </p:nvSpPr>
        <p:spPr>
          <a:xfrm>
            <a:off x="1440873" y="2112938"/>
            <a:ext cx="6262200" cy="91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92"/>
              <a:buFont typeface="Quattrocento Sans"/>
              <a:buNone/>
              <a:defRPr sz="5292" b="1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&amp; body slide (with bullets)">
  <p:cSld name="1_Title &amp; body slide (with bullets)">
    <p:bg>
      <p:bgPr>
        <a:solidFill>
          <a:srgbClr val="F3F3F3"/>
        </a:solid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"/>
          <p:cNvSpPr txBox="1">
            <a:spLocks noGrp="1"/>
          </p:cNvSpPr>
          <p:nvPr>
            <p:ph type="title"/>
          </p:nvPr>
        </p:nvSpPr>
        <p:spPr>
          <a:xfrm>
            <a:off x="187325" y="-27840"/>
            <a:ext cx="8502000" cy="56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4575" rIns="0" bIns="0" anchor="t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ato"/>
              <a:buNone/>
              <a:defRPr sz="2800" b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8"/>
          <p:cNvSpPr txBox="1">
            <a:spLocks noGrp="1"/>
          </p:cNvSpPr>
          <p:nvPr>
            <p:ph type="body" idx="1"/>
          </p:nvPr>
        </p:nvSpPr>
        <p:spPr>
          <a:xfrm>
            <a:off x="209839" y="608136"/>
            <a:ext cx="8501700" cy="40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49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Lato"/>
              <a:buChar char="•"/>
              <a:defRPr sz="190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Lato"/>
              <a:buChar char="•"/>
              <a:defRPr sz="150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Lato"/>
              <a:buChar char="•"/>
              <a:defRPr sz="130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Lato"/>
              <a:buChar char="•"/>
              <a:defRPr sz="110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Lato"/>
              <a:buChar char="•"/>
              <a:defRPr sz="110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Lato"/>
              <a:buChar char="•"/>
              <a:defRPr sz="130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Lato"/>
              <a:buChar char="•"/>
              <a:defRPr sz="130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Lato"/>
              <a:buChar char="•"/>
              <a:defRPr sz="130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Lato"/>
              <a:buChar char="•"/>
              <a:defRPr sz="130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ullets" type="obj">
  <p:cSld name="OBJEC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9"/>
          <p:cNvSpPr txBox="1">
            <a:spLocks noGrp="1"/>
          </p:cNvSpPr>
          <p:nvPr>
            <p:ph type="title"/>
          </p:nvPr>
        </p:nvSpPr>
        <p:spPr>
          <a:xfrm>
            <a:off x="257707" y="179232"/>
            <a:ext cx="8257500" cy="50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9"/>
          <p:cNvSpPr txBox="1">
            <a:spLocks noGrp="1"/>
          </p:cNvSpPr>
          <p:nvPr>
            <p:ph type="body" idx="1"/>
          </p:nvPr>
        </p:nvSpPr>
        <p:spPr>
          <a:xfrm>
            <a:off x="257708" y="810882"/>
            <a:ext cx="8257500" cy="415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3302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urier New"/>
              <a:buChar char="o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­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Quattrocento Sans"/>
              <a:buChar char="­"/>
              <a:defRPr sz="16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Quattrocento Sans"/>
              <a:buChar char="­"/>
              <a:defRPr sz="16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Non-bulleted text">
  <p:cSld name="Title &amp; Non-bulleted 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0"/>
          <p:cNvSpPr txBox="1">
            <a:spLocks noGrp="1"/>
          </p:cNvSpPr>
          <p:nvPr>
            <p:ph type="title"/>
          </p:nvPr>
        </p:nvSpPr>
        <p:spPr>
          <a:xfrm>
            <a:off x="441197" y="342900"/>
            <a:ext cx="82638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0"/>
          <p:cNvSpPr txBox="1">
            <a:spLocks noGrp="1"/>
          </p:cNvSpPr>
          <p:nvPr>
            <p:ph type="body" idx="1"/>
          </p:nvPr>
        </p:nvSpPr>
        <p:spPr>
          <a:xfrm>
            <a:off x="439792" y="1075778"/>
            <a:ext cx="8263800" cy="17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/>
            </a:lvl1pPr>
            <a:lvl2pPr marL="914400" lvl="1" indent="-2286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2286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/>
            </a:lvl3pPr>
            <a:lvl4pPr marL="1828800" lvl="3" indent="-2286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4pPr>
            <a:lvl5pPr marL="2286000" lvl="4" indent="-2286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5pPr>
            <a:lvl6pPr marL="2743200" lvl="5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marL="3200400" lvl="6" indent="-3175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marL="3657600" lvl="7" indent="-3175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marL="4114800" lvl="8" indent="-317500" algn="l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">
          <p15:clr>
            <a:srgbClr val="5ACBF0"/>
          </p15:clr>
        </p15:guide>
        <p15:guide id="2" orient="horz" pos="679">
          <p15:clr>
            <a:srgbClr val="5ACBF0"/>
          </p15:clr>
        </p15:guide>
        <p15:guide id="3" orient="horz" pos="954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1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5" Type="http://schemas.openxmlformats.org/officeDocument/2006/relationships/slideLayout" Target="../slideLayouts/slideLayout33.xml"/><Relationship Id="rId4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aterial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 rtl="0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 rtl="0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 rtl="0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 rtl="0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 rtl="0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 rtl="0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 rtl="0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9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59" name="Google Shape;59;p19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0" name="Google Shape;60;p1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1" name="Google Shape;61;p19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2" name="Google Shape;62;p1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31"/>
          <p:cNvSpPr txBox="1">
            <a:spLocks noGrp="1"/>
          </p:cNvSpPr>
          <p:nvPr>
            <p:ph type="title"/>
          </p:nvPr>
        </p:nvSpPr>
        <p:spPr>
          <a:xfrm>
            <a:off x="257707" y="179232"/>
            <a:ext cx="8257500" cy="50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Quattrocento Sans"/>
              <a:buNone/>
              <a:defRPr sz="2800" b="1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mlops-github.com/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jpg"/><Relationship Id="rId9" Type="http://schemas.openxmlformats.org/officeDocument/2006/relationships/image" Target="../media/image50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6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45.jpg"/><Relationship Id="rId5" Type="http://schemas.openxmlformats.org/officeDocument/2006/relationships/image" Target="../media/image48.png"/><Relationship Id="rId4" Type="http://schemas.openxmlformats.org/officeDocument/2006/relationships/image" Target="../media/image47.png"/><Relationship Id="rId9" Type="http://schemas.openxmlformats.org/officeDocument/2006/relationships/image" Target="../media/image44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5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3.png"/><Relationship Id="rId4" Type="http://schemas.openxmlformats.org/officeDocument/2006/relationships/image" Target="../media/image3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8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73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11" Type="http://schemas.openxmlformats.org/officeDocument/2006/relationships/image" Target="../media/image72.png"/><Relationship Id="rId5" Type="http://schemas.openxmlformats.org/officeDocument/2006/relationships/image" Target="../media/image23.png"/><Relationship Id="rId10" Type="http://schemas.openxmlformats.org/officeDocument/2006/relationships/image" Target="../media/image71.png"/><Relationship Id="rId4" Type="http://schemas.openxmlformats.org/officeDocument/2006/relationships/image" Target="../media/image22.png"/><Relationship Id="rId9" Type="http://schemas.openxmlformats.org/officeDocument/2006/relationships/image" Target="../media/image70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33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30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hyperlink" Target="http://twitter.com/aronchick" TargetMode="External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3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EED232E1-694D-4E62-8A9C-C1728AA835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55" name="Google Shape;155;p38"/>
          <p:cNvSpPr txBox="1">
            <a:spLocks noGrp="1"/>
          </p:cNvSpPr>
          <p:nvPr>
            <p:ph type="title"/>
          </p:nvPr>
        </p:nvSpPr>
        <p:spPr>
          <a:xfrm>
            <a:off x="322489" y="2062556"/>
            <a:ext cx="8759634" cy="2549337"/>
          </a:xfrm>
          <a:prstGeom prst="rect">
            <a:avLst/>
          </a:prstGeom>
          <a:solidFill>
            <a:srgbClr val="000034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latin typeface="Lato"/>
                <a:ea typeface="Lato"/>
                <a:cs typeface="Lato"/>
                <a:sym typeface="Lato"/>
              </a:rPr>
              <a:t>Owned By Statistics:</a:t>
            </a:r>
            <a:endParaRPr sz="4000" dirty="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Lato"/>
                <a:ea typeface="Lato"/>
                <a:cs typeface="Lato"/>
                <a:sym typeface="Lato"/>
              </a:rPr>
              <a:t>Attacks on Machine Learning and How to Use MLOps to Defend</a:t>
            </a:r>
            <a:br>
              <a:rPr lang="en" sz="2800" dirty="0">
                <a:latin typeface="Lato"/>
                <a:ea typeface="Lato"/>
                <a:cs typeface="Lato"/>
                <a:sym typeface="Lato"/>
              </a:rPr>
            </a:br>
            <a:endParaRPr sz="2800" dirty="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latin typeface="Lato"/>
                <a:ea typeface="Lato"/>
                <a:cs typeface="Lato"/>
                <a:sym typeface="Lato"/>
              </a:rPr>
              <a:t>David Aronchick</a:t>
            </a:r>
            <a:endParaRPr sz="2000" dirty="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latin typeface="Lato"/>
                <a:ea typeface="Lato"/>
                <a:cs typeface="Lato"/>
                <a:sym typeface="Lato"/>
              </a:rPr>
              <a:t>Head of OSS Machine </a:t>
            </a:r>
            <a:r>
              <a:rPr lang="en" sz="2000">
                <a:latin typeface="Lato"/>
                <a:ea typeface="Lato"/>
                <a:cs typeface="Lato"/>
                <a:sym typeface="Lato"/>
              </a:rPr>
              <a:t>Learning Strategy, Azure Machine Learning</a:t>
            </a:r>
            <a:endParaRPr sz="2000" dirty="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latin typeface="Lato"/>
                <a:ea typeface="Lato"/>
                <a:cs typeface="Lato"/>
                <a:sym typeface="Lato"/>
              </a:rPr>
              <a:t>@aronchick - he/him</a:t>
            </a:r>
            <a:endParaRPr sz="2000" dirty="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48"/>
          <p:cNvSpPr txBox="1">
            <a:spLocks noGrp="1"/>
          </p:cNvSpPr>
          <p:nvPr>
            <p:ph type="title"/>
          </p:nvPr>
        </p:nvSpPr>
        <p:spPr>
          <a:xfrm>
            <a:off x="1458450" y="5263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Quattrocento Sans"/>
              <a:buNone/>
            </a:pPr>
            <a:r>
              <a:rPr lang="en" dirty="0"/>
              <a:t>MLOps</a:t>
            </a:r>
            <a:endParaRPr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49"/>
          <p:cNvSpPr/>
          <p:nvPr/>
        </p:nvSpPr>
        <p:spPr>
          <a:xfrm>
            <a:off x="1812200" y="1265675"/>
            <a:ext cx="1951200" cy="2016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p49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Quattrocento Sans"/>
              <a:buNone/>
            </a:pPr>
            <a:r>
              <a:rPr lang="en"/>
              <a:t>MLOps = ML + DEV + OPS</a:t>
            </a:r>
            <a:endParaRPr/>
          </a:p>
        </p:txBody>
      </p:sp>
      <p:sp>
        <p:nvSpPr>
          <p:cNvPr id="346" name="Google Shape;346;p49"/>
          <p:cNvSpPr txBox="1"/>
          <p:nvPr/>
        </p:nvSpPr>
        <p:spPr>
          <a:xfrm>
            <a:off x="583555" y="3642155"/>
            <a:ext cx="2347800" cy="9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59" b="1" i="0" u="none" strike="noStrike" cap="none">
                <a:solidFill>
                  <a:srgbClr val="434343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Experiment</a:t>
            </a:r>
            <a:endParaRPr>
              <a:solidFill>
                <a:srgbClr val="434343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 b="1" i="0" u="none" strike="noStrike" cap="none">
                <a:solidFill>
                  <a:srgbClr val="434343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Data Acquisition </a:t>
            </a:r>
            <a:endParaRPr>
              <a:solidFill>
                <a:srgbClr val="434343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 b="1" i="0" u="none" strike="noStrike" cap="none">
                <a:solidFill>
                  <a:srgbClr val="434343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Business Understanding</a:t>
            </a:r>
            <a:endParaRPr>
              <a:solidFill>
                <a:srgbClr val="434343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 b="1" i="0" u="none" strike="noStrike" cap="none">
                <a:solidFill>
                  <a:srgbClr val="434343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Initial Modeling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347" name="Google Shape;347;p49"/>
          <p:cNvSpPr txBox="1"/>
          <p:nvPr/>
        </p:nvSpPr>
        <p:spPr>
          <a:xfrm>
            <a:off x="3673097" y="3642155"/>
            <a:ext cx="23478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59" b="1" i="0" u="none" strike="noStrike" cap="none">
                <a:solidFill>
                  <a:srgbClr val="434343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Develop</a:t>
            </a:r>
            <a:endParaRPr>
              <a:solidFill>
                <a:srgbClr val="434343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 b="1" i="0" u="none" strike="noStrike" cap="none">
                <a:solidFill>
                  <a:srgbClr val="434343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Modeling</a:t>
            </a:r>
            <a:endParaRPr sz="1350" b="1" i="0" u="none" strike="noStrike" cap="none">
              <a:solidFill>
                <a:srgbClr val="434343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48" name="Google Shape;348;p49"/>
          <p:cNvSpPr txBox="1"/>
          <p:nvPr/>
        </p:nvSpPr>
        <p:spPr>
          <a:xfrm>
            <a:off x="6270829" y="3643896"/>
            <a:ext cx="2346900" cy="12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59" b="1" i="0" u="none" strike="noStrike" cap="none">
                <a:solidFill>
                  <a:srgbClr val="434343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Operate</a:t>
            </a:r>
            <a:endParaRPr>
              <a:solidFill>
                <a:srgbClr val="434343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 b="1" i="0" u="none" strike="noStrike" cap="none">
                <a:solidFill>
                  <a:srgbClr val="434343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Continuous Delivery</a:t>
            </a:r>
            <a:endParaRPr>
              <a:solidFill>
                <a:srgbClr val="434343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 b="1" i="0" u="none" strike="noStrike" cap="none">
                <a:solidFill>
                  <a:srgbClr val="434343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Data Feedback Loop</a:t>
            </a:r>
            <a:endParaRPr>
              <a:solidFill>
                <a:srgbClr val="434343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 b="1" i="0" u="none" strike="noStrike" cap="none">
                <a:solidFill>
                  <a:srgbClr val="434343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System + Model Monitoring</a:t>
            </a:r>
            <a:endParaRPr>
              <a:solidFill>
                <a:srgbClr val="434343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59" b="0" i="0" u="none" strike="noStrike" cap="none">
              <a:solidFill>
                <a:srgbClr val="434343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49" name="Google Shape;349;p49"/>
          <p:cNvSpPr/>
          <p:nvPr/>
        </p:nvSpPr>
        <p:spPr>
          <a:xfrm rot="2781258">
            <a:off x="2103636" y="1610633"/>
            <a:ext cx="1368245" cy="1391298"/>
          </a:xfrm>
          <a:custGeom>
            <a:avLst/>
            <a:gdLst/>
            <a:ahLst/>
            <a:cxnLst/>
            <a:rect l="l" t="t" r="r" b="b"/>
            <a:pathLst>
              <a:path w="425" h="425" extrusionOk="0">
                <a:moveTo>
                  <a:pt x="120" y="373"/>
                </a:moveTo>
                <a:cubicBezTo>
                  <a:pt x="31" y="322"/>
                  <a:pt x="0" y="208"/>
                  <a:pt x="51" y="119"/>
                </a:cubicBezTo>
                <a:cubicBezTo>
                  <a:pt x="103" y="30"/>
                  <a:pt x="217" y="0"/>
                  <a:pt x="306" y="51"/>
                </a:cubicBezTo>
                <a:cubicBezTo>
                  <a:pt x="394" y="103"/>
                  <a:pt x="425" y="216"/>
                  <a:pt x="374" y="305"/>
                </a:cubicBezTo>
                <a:cubicBezTo>
                  <a:pt x="322" y="394"/>
                  <a:pt x="208" y="425"/>
                  <a:pt x="120" y="373"/>
                </a:cubicBez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41" b="0" i="0" u="none" strike="noStrike" cap="non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50" name="Google Shape;350;p49"/>
          <p:cNvSpPr/>
          <p:nvPr/>
        </p:nvSpPr>
        <p:spPr>
          <a:xfrm rot="326990" flipH="1">
            <a:off x="4990776" y="1721261"/>
            <a:ext cx="121096" cy="206609"/>
          </a:xfrm>
          <a:custGeom>
            <a:avLst/>
            <a:gdLst/>
            <a:ahLst/>
            <a:cxnLst/>
            <a:rect l="l" t="t" r="r" b="b"/>
            <a:pathLst>
              <a:path w="112" h="190" extrusionOk="0">
                <a:moveTo>
                  <a:pt x="112" y="56"/>
                </a:moveTo>
                <a:cubicBezTo>
                  <a:pt x="112" y="25"/>
                  <a:pt x="87" y="0"/>
                  <a:pt x="56" y="0"/>
                </a:cubicBezTo>
                <a:cubicBezTo>
                  <a:pt x="25" y="0"/>
                  <a:pt x="0" y="25"/>
                  <a:pt x="0" y="56"/>
                </a:cubicBezTo>
                <a:cubicBezTo>
                  <a:pt x="0" y="85"/>
                  <a:pt x="22" y="109"/>
                  <a:pt x="49" y="112"/>
                </a:cubicBezTo>
                <a:cubicBezTo>
                  <a:pt x="49" y="125"/>
                  <a:pt x="49" y="125"/>
                  <a:pt x="49" y="125"/>
                </a:cubicBezTo>
                <a:cubicBezTo>
                  <a:pt x="43" y="125"/>
                  <a:pt x="43" y="125"/>
                  <a:pt x="43" y="125"/>
                </a:cubicBezTo>
                <a:cubicBezTo>
                  <a:pt x="43" y="190"/>
                  <a:pt x="43" y="190"/>
                  <a:pt x="43" y="190"/>
                </a:cubicBezTo>
                <a:cubicBezTo>
                  <a:pt x="69" y="190"/>
                  <a:pt x="69" y="190"/>
                  <a:pt x="69" y="190"/>
                </a:cubicBezTo>
                <a:cubicBezTo>
                  <a:pt x="69" y="125"/>
                  <a:pt x="69" y="125"/>
                  <a:pt x="69" y="125"/>
                </a:cubicBezTo>
                <a:cubicBezTo>
                  <a:pt x="63" y="125"/>
                  <a:pt x="63" y="125"/>
                  <a:pt x="63" y="125"/>
                </a:cubicBezTo>
                <a:cubicBezTo>
                  <a:pt x="63" y="112"/>
                  <a:pt x="63" y="112"/>
                  <a:pt x="63" y="112"/>
                </a:cubicBezTo>
                <a:cubicBezTo>
                  <a:pt x="91" y="109"/>
                  <a:pt x="112" y="85"/>
                  <a:pt x="112" y="56"/>
                </a:cubicBezTo>
                <a:close/>
                <a:moveTo>
                  <a:pt x="21" y="56"/>
                </a:moveTo>
                <a:cubicBezTo>
                  <a:pt x="21" y="37"/>
                  <a:pt x="37" y="21"/>
                  <a:pt x="56" y="21"/>
                </a:cubicBezTo>
                <a:cubicBezTo>
                  <a:pt x="76" y="21"/>
                  <a:pt x="92" y="37"/>
                  <a:pt x="92" y="56"/>
                </a:cubicBezTo>
                <a:cubicBezTo>
                  <a:pt x="92" y="76"/>
                  <a:pt x="76" y="92"/>
                  <a:pt x="56" y="92"/>
                </a:cubicBezTo>
                <a:cubicBezTo>
                  <a:pt x="37" y="92"/>
                  <a:pt x="21" y="76"/>
                  <a:pt x="21" y="56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69375" tIns="34700" rIns="69375" bIns="34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749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" name="Google Shape;351;p49"/>
          <p:cNvSpPr txBox="1"/>
          <p:nvPr/>
        </p:nvSpPr>
        <p:spPr>
          <a:xfrm rot="-8908992">
            <a:off x="5549117" y="2375296"/>
            <a:ext cx="943475" cy="1703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300" tIns="27300" rIns="27300" bIns="273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749" b="1" i="0" u="none" strike="noStrike" cap="none">
              <a:solidFill>
                <a:srgbClr val="323232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52" name="Google Shape;352;p49"/>
          <p:cNvSpPr txBox="1"/>
          <p:nvPr/>
        </p:nvSpPr>
        <p:spPr>
          <a:xfrm>
            <a:off x="3673097" y="3958972"/>
            <a:ext cx="2347800" cy="6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887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 b="1" i="0" u="none" strike="noStrike" cap="none">
                <a:solidFill>
                  <a:srgbClr val="434343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	   + Testing</a:t>
            </a:r>
            <a:endParaRPr>
              <a:solidFill>
                <a:srgbClr val="434343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 b="1" i="0" u="none" strike="noStrike" cap="none">
                <a:solidFill>
                  <a:srgbClr val="434343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Continuous Integration</a:t>
            </a:r>
            <a:endParaRPr>
              <a:solidFill>
                <a:srgbClr val="434343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 b="1" i="0" u="none" strike="noStrike" cap="none">
                <a:solidFill>
                  <a:srgbClr val="434343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Continuous Deployment</a:t>
            </a:r>
            <a:endParaRPr>
              <a:solidFill>
                <a:srgbClr val="434343"/>
              </a:solidFill>
            </a:endParaRPr>
          </a:p>
        </p:txBody>
      </p:sp>
      <p:pic>
        <p:nvPicPr>
          <p:cNvPr id="353" name="Google Shape;353;p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13408" y="1265552"/>
            <a:ext cx="3511461" cy="201591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4" name="Google Shape;354;p49"/>
          <p:cNvGrpSpPr/>
          <p:nvPr/>
        </p:nvGrpSpPr>
        <p:grpSpPr>
          <a:xfrm>
            <a:off x="1458045" y="918616"/>
            <a:ext cx="2677312" cy="2767665"/>
            <a:chOff x="1935063" y="1291342"/>
            <a:chExt cx="3579294" cy="3565659"/>
          </a:xfrm>
        </p:grpSpPr>
        <p:sp>
          <p:nvSpPr>
            <p:cNvPr id="355" name="Google Shape;355;p49"/>
            <p:cNvSpPr/>
            <p:nvPr/>
          </p:nvSpPr>
          <p:spPr>
            <a:xfrm rot="2781258">
              <a:off x="3087303" y="1568502"/>
              <a:ext cx="1326082" cy="1308125"/>
            </a:xfrm>
            <a:custGeom>
              <a:avLst/>
              <a:gdLst/>
              <a:ahLst/>
              <a:cxnLst/>
              <a:rect l="l" t="t" r="r" b="b"/>
              <a:pathLst>
                <a:path w="309" h="300" extrusionOk="0">
                  <a:moveTo>
                    <a:pt x="94" y="297"/>
                  </a:moveTo>
                  <a:cubicBezTo>
                    <a:pt x="93" y="262"/>
                    <a:pt x="101" y="225"/>
                    <a:pt x="121" y="192"/>
                  </a:cubicBezTo>
                  <a:cubicBezTo>
                    <a:pt x="153" y="136"/>
                    <a:pt x="208" y="102"/>
                    <a:pt x="267" y="95"/>
                  </a:cubicBezTo>
                  <a:cubicBezTo>
                    <a:pt x="309" y="46"/>
                    <a:pt x="309" y="46"/>
                    <a:pt x="309" y="46"/>
                  </a:cubicBezTo>
                  <a:cubicBezTo>
                    <a:pt x="268" y="0"/>
                    <a:pt x="268" y="0"/>
                    <a:pt x="268" y="0"/>
                  </a:cubicBezTo>
                  <a:cubicBezTo>
                    <a:pt x="118" y="12"/>
                    <a:pt x="0" y="138"/>
                    <a:pt x="0" y="291"/>
                  </a:cubicBezTo>
                  <a:cubicBezTo>
                    <a:pt x="0" y="294"/>
                    <a:pt x="0" y="297"/>
                    <a:pt x="0" y="300"/>
                  </a:cubicBezTo>
                  <a:cubicBezTo>
                    <a:pt x="48" y="257"/>
                    <a:pt x="48" y="257"/>
                    <a:pt x="48" y="257"/>
                  </a:cubicBezTo>
                  <a:lnTo>
                    <a:pt x="94" y="297"/>
                  </a:lnTo>
                  <a:close/>
                </a:path>
              </a:pathLst>
            </a:custGeom>
            <a:solidFill>
              <a:srgbClr val="8FB4DB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341" b="0" i="0" u="none" strike="noStrike" cap="none">
                <a:solidFill>
                  <a:srgbClr val="8FB4DB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6" name="Google Shape;356;p49"/>
            <p:cNvSpPr/>
            <p:nvPr/>
          </p:nvSpPr>
          <p:spPr>
            <a:xfrm rot="-326989">
              <a:off x="2927931" y="2321893"/>
              <a:ext cx="161463" cy="275480"/>
            </a:xfrm>
            <a:custGeom>
              <a:avLst/>
              <a:gdLst/>
              <a:ahLst/>
              <a:cxnLst/>
              <a:rect l="l" t="t" r="r" b="b"/>
              <a:pathLst>
                <a:path w="112" h="190" extrusionOk="0">
                  <a:moveTo>
                    <a:pt x="112" y="56"/>
                  </a:moveTo>
                  <a:cubicBezTo>
                    <a:pt x="112" y="25"/>
                    <a:pt x="87" y="0"/>
                    <a:pt x="56" y="0"/>
                  </a:cubicBezTo>
                  <a:cubicBezTo>
                    <a:pt x="25" y="0"/>
                    <a:pt x="0" y="25"/>
                    <a:pt x="0" y="56"/>
                  </a:cubicBezTo>
                  <a:cubicBezTo>
                    <a:pt x="0" y="85"/>
                    <a:pt x="22" y="109"/>
                    <a:pt x="49" y="112"/>
                  </a:cubicBezTo>
                  <a:cubicBezTo>
                    <a:pt x="49" y="125"/>
                    <a:pt x="49" y="125"/>
                    <a:pt x="49" y="125"/>
                  </a:cubicBezTo>
                  <a:cubicBezTo>
                    <a:pt x="43" y="125"/>
                    <a:pt x="43" y="125"/>
                    <a:pt x="43" y="125"/>
                  </a:cubicBezTo>
                  <a:cubicBezTo>
                    <a:pt x="43" y="190"/>
                    <a:pt x="43" y="190"/>
                    <a:pt x="43" y="190"/>
                  </a:cubicBezTo>
                  <a:cubicBezTo>
                    <a:pt x="69" y="190"/>
                    <a:pt x="69" y="190"/>
                    <a:pt x="69" y="190"/>
                  </a:cubicBezTo>
                  <a:cubicBezTo>
                    <a:pt x="69" y="125"/>
                    <a:pt x="69" y="125"/>
                    <a:pt x="69" y="125"/>
                  </a:cubicBezTo>
                  <a:cubicBezTo>
                    <a:pt x="63" y="125"/>
                    <a:pt x="63" y="125"/>
                    <a:pt x="63" y="125"/>
                  </a:cubicBezTo>
                  <a:cubicBezTo>
                    <a:pt x="63" y="112"/>
                    <a:pt x="63" y="112"/>
                    <a:pt x="63" y="112"/>
                  </a:cubicBezTo>
                  <a:cubicBezTo>
                    <a:pt x="91" y="109"/>
                    <a:pt x="112" y="85"/>
                    <a:pt x="112" y="56"/>
                  </a:cubicBezTo>
                  <a:close/>
                  <a:moveTo>
                    <a:pt x="21" y="56"/>
                  </a:moveTo>
                  <a:cubicBezTo>
                    <a:pt x="21" y="37"/>
                    <a:pt x="37" y="21"/>
                    <a:pt x="56" y="21"/>
                  </a:cubicBezTo>
                  <a:cubicBezTo>
                    <a:pt x="76" y="21"/>
                    <a:pt x="92" y="37"/>
                    <a:pt x="92" y="56"/>
                  </a:cubicBezTo>
                  <a:cubicBezTo>
                    <a:pt x="92" y="76"/>
                    <a:pt x="76" y="92"/>
                    <a:pt x="56" y="92"/>
                  </a:cubicBezTo>
                  <a:cubicBezTo>
                    <a:pt x="37" y="92"/>
                    <a:pt x="21" y="76"/>
                    <a:pt x="21" y="5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9375" tIns="34700" rIns="69375" bIns="34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74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" name="Google Shape;357;p49"/>
            <p:cNvSpPr/>
            <p:nvPr/>
          </p:nvSpPr>
          <p:spPr>
            <a:xfrm rot="-8030515">
              <a:off x="3936339" y="2430327"/>
              <a:ext cx="1290313" cy="1347598"/>
            </a:xfrm>
            <a:custGeom>
              <a:avLst/>
              <a:gdLst/>
              <a:ahLst/>
              <a:cxnLst/>
              <a:rect l="l" t="t" r="r" b="b"/>
              <a:pathLst>
                <a:path w="301" h="309" extrusionOk="0">
                  <a:moveTo>
                    <a:pt x="299" y="215"/>
                  </a:moveTo>
                  <a:cubicBezTo>
                    <a:pt x="263" y="216"/>
                    <a:pt x="226" y="208"/>
                    <a:pt x="192" y="188"/>
                  </a:cubicBezTo>
                  <a:cubicBezTo>
                    <a:pt x="136" y="156"/>
                    <a:pt x="102" y="101"/>
                    <a:pt x="95" y="41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13" y="191"/>
                    <a:pt x="138" y="309"/>
                    <a:pt x="291" y="309"/>
                  </a:cubicBezTo>
                  <a:cubicBezTo>
                    <a:pt x="295" y="309"/>
                    <a:pt x="298" y="309"/>
                    <a:pt x="301" y="309"/>
                  </a:cubicBezTo>
                  <a:cubicBezTo>
                    <a:pt x="258" y="261"/>
                    <a:pt x="258" y="261"/>
                    <a:pt x="258" y="261"/>
                  </a:cubicBezTo>
                  <a:lnTo>
                    <a:pt x="299" y="215"/>
                  </a:lnTo>
                  <a:close/>
                </a:path>
              </a:pathLst>
            </a:custGeom>
            <a:solidFill>
              <a:srgbClr val="76A4D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341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8" name="Google Shape;358;p49"/>
            <p:cNvSpPr/>
            <p:nvPr/>
          </p:nvSpPr>
          <p:spPr>
            <a:xfrm rot="-2618743">
              <a:off x="2197971" y="2406783"/>
              <a:ext cx="1337167" cy="1297283"/>
            </a:xfrm>
            <a:custGeom>
              <a:avLst/>
              <a:gdLst/>
              <a:ahLst/>
              <a:cxnLst/>
              <a:rect l="l" t="t" r="r" b="b"/>
              <a:pathLst>
                <a:path w="309" h="300" extrusionOk="0">
                  <a:moveTo>
                    <a:pt x="94" y="297"/>
                  </a:moveTo>
                  <a:cubicBezTo>
                    <a:pt x="93" y="262"/>
                    <a:pt x="101" y="225"/>
                    <a:pt x="121" y="192"/>
                  </a:cubicBezTo>
                  <a:cubicBezTo>
                    <a:pt x="153" y="136"/>
                    <a:pt x="208" y="102"/>
                    <a:pt x="267" y="95"/>
                  </a:cubicBezTo>
                  <a:cubicBezTo>
                    <a:pt x="309" y="46"/>
                    <a:pt x="309" y="46"/>
                    <a:pt x="309" y="46"/>
                  </a:cubicBezTo>
                  <a:cubicBezTo>
                    <a:pt x="268" y="0"/>
                    <a:pt x="268" y="0"/>
                    <a:pt x="268" y="0"/>
                  </a:cubicBezTo>
                  <a:cubicBezTo>
                    <a:pt x="118" y="12"/>
                    <a:pt x="0" y="138"/>
                    <a:pt x="0" y="291"/>
                  </a:cubicBezTo>
                  <a:cubicBezTo>
                    <a:pt x="0" y="294"/>
                    <a:pt x="0" y="297"/>
                    <a:pt x="0" y="300"/>
                  </a:cubicBezTo>
                  <a:cubicBezTo>
                    <a:pt x="48" y="257"/>
                    <a:pt x="48" y="257"/>
                    <a:pt x="48" y="257"/>
                  </a:cubicBezTo>
                  <a:lnTo>
                    <a:pt x="94" y="297"/>
                  </a:lnTo>
                  <a:close/>
                </a:path>
              </a:pathLst>
            </a:custGeom>
            <a:solidFill>
              <a:srgbClr val="3F7FC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341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9" name="Google Shape;359;p49"/>
            <p:cNvSpPr/>
            <p:nvPr/>
          </p:nvSpPr>
          <p:spPr>
            <a:xfrm rot="-8018742">
              <a:off x="3023251" y="3271715"/>
              <a:ext cx="1326082" cy="1308125"/>
            </a:xfrm>
            <a:custGeom>
              <a:avLst/>
              <a:gdLst/>
              <a:ahLst/>
              <a:cxnLst/>
              <a:rect l="l" t="t" r="r" b="b"/>
              <a:pathLst>
                <a:path w="309" h="300" extrusionOk="0">
                  <a:moveTo>
                    <a:pt x="94" y="297"/>
                  </a:moveTo>
                  <a:cubicBezTo>
                    <a:pt x="93" y="262"/>
                    <a:pt x="101" y="225"/>
                    <a:pt x="121" y="192"/>
                  </a:cubicBezTo>
                  <a:cubicBezTo>
                    <a:pt x="153" y="136"/>
                    <a:pt x="208" y="102"/>
                    <a:pt x="267" y="95"/>
                  </a:cubicBezTo>
                  <a:cubicBezTo>
                    <a:pt x="309" y="46"/>
                    <a:pt x="309" y="46"/>
                    <a:pt x="309" y="46"/>
                  </a:cubicBezTo>
                  <a:cubicBezTo>
                    <a:pt x="268" y="0"/>
                    <a:pt x="268" y="0"/>
                    <a:pt x="268" y="0"/>
                  </a:cubicBezTo>
                  <a:cubicBezTo>
                    <a:pt x="118" y="12"/>
                    <a:pt x="0" y="138"/>
                    <a:pt x="0" y="291"/>
                  </a:cubicBezTo>
                  <a:cubicBezTo>
                    <a:pt x="0" y="294"/>
                    <a:pt x="0" y="297"/>
                    <a:pt x="0" y="300"/>
                  </a:cubicBezTo>
                  <a:cubicBezTo>
                    <a:pt x="48" y="257"/>
                    <a:pt x="48" y="257"/>
                    <a:pt x="48" y="257"/>
                  </a:cubicBezTo>
                  <a:lnTo>
                    <a:pt x="94" y="297"/>
                  </a:lnTo>
                  <a:close/>
                </a:path>
              </a:pathLst>
            </a:custGeom>
            <a:solidFill>
              <a:srgbClr val="76A4D3"/>
            </a:solidFill>
            <a:ln w="9525" cap="flat" cmpd="sng">
              <a:solidFill>
                <a:srgbClr val="72A1D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341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0" name="Google Shape;360;p49"/>
            <p:cNvSpPr txBox="1"/>
            <p:nvPr/>
          </p:nvSpPr>
          <p:spPr>
            <a:xfrm>
              <a:off x="3038768" y="2895535"/>
              <a:ext cx="1372500" cy="284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7300" tIns="27300" rIns="27300" bIns="273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50" b="1" i="0" u="none" strike="noStrike" cap="none">
                  <a:solidFill>
                    <a:srgbClr val="00599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ML</a:t>
              </a:r>
              <a:endParaRPr sz="1700" b="1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51"/>
          <p:cNvSpPr txBox="1">
            <a:spLocks noGrp="1"/>
          </p:cNvSpPr>
          <p:nvPr>
            <p:ph type="title"/>
          </p:nvPr>
        </p:nvSpPr>
        <p:spPr>
          <a:xfrm>
            <a:off x="1440874" y="2095322"/>
            <a:ext cx="6262200" cy="91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Quattrocento Sans"/>
              <a:buNone/>
            </a:pPr>
            <a:r>
              <a:rPr lang="en" dirty="0">
                <a:latin typeface="Roboto"/>
              </a:rPr>
              <a:t>Wasn’t This Talk</a:t>
            </a:r>
            <a:br>
              <a:rPr lang="en" dirty="0">
                <a:latin typeface="Roboto"/>
              </a:rPr>
            </a:br>
            <a:r>
              <a:rPr lang="en" dirty="0">
                <a:latin typeface="Roboto"/>
              </a:rPr>
              <a:t>Supposed to be</a:t>
            </a:r>
            <a:br>
              <a:rPr lang="en" dirty="0">
                <a:latin typeface="Roboto"/>
              </a:rPr>
            </a:br>
            <a:r>
              <a:rPr lang="en" dirty="0">
                <a:latin typeface="Roboto"/>
              </a:rPr>
              <a:t>About Security?</a:t>
            </a:r>
            <a:endParaRPr dirty="0">
              <a:latin typeface="Robo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52"/>
          <p:cNvSpPr txBox="1">
            <a:spLocks noGrp="1"/>
          </p:cNvSpPr>
          <p:nvPr>
            <p:ph type="title"/>
          </p:nvPr>
        </p:nvSpPr>
        <p:spPr>
          <a:xfrm>
            <a:off x="1440874" y="2095322"/>
            <a:ext cx="6262200" cy="91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Quattrocento Sans"/>
              <a:buNone/>
            </a:pPr>
            <a:r>
              <a:rPr lang="en" dirty="0">
                <a:latin typeface="Roboto"/>
              </a:rPr>
              <a:t>MLOps is The Baseline for Security</a:t>
            </a:r>
            <a:endParaRPr dirty="0">
              <a:latin typeface="Robo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53"/>
          <p:cNvSpPr txBox="1">
            <a:spLocks noGrp="1"/>
          </p:cNvSpPr>
          <p:nvPr>
            <p:ph type="title"/>
          </p:nvPr>
        </p:nvSpPr>
        <p:spPr>
          <a:xfrm>
            <a:off x="1440874" y="2095322"/>
            <a:ext cx="6262200" cy="91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Quattrocento Sans"/>
              <a:buNone/>
            </a:pPr>
            <a:r>
              <a:rPr lang="en" dirty="0">
                <a:latin typeface="Roboto"/>
              </a:rPr>
              <a:t>But… it’s Just Math, How Bad </a:t>
            </a:r>
            <a:br>
              <a:rPr lang="en" dirty="0">
                <a:latin typeface="Roboto"/>
              </a:rPr>
            </a:br>
            <a:r>
              <a:rPr lang="en" dirty="0">
                <a:latin typeface="Roboto"/>
              </a:rPr>
              <a:t>Could It Be?</a:t>
            </a:r>
            <a:endParaRPr dirty="0">
              <a:latin typeface="Robo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54"/>
          <p:cNvSpPr txBox="1">
            <a:spLocks noGrp="1"/>
          </p:cNvSpPr>
          <p:nvPr>
            <p:ph type="body" idx="1"/>
          </p:nvPr>
        </p:nvSpPr>
        <p:spPr>
          <a:xfrm>
            <a:off x="209839" y="608136"/>
            <a:ext cx="8501700" cy="40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14350" lvl="0" indent="-51435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800"/>
              <a:buAutoNum type="arabicPeriod"/>
            </a:pPr>
            <a:r>
              <a:rPr lang="en" sz="2800" b="1" dirty="0"/>
              <a:t>Attacker Gets Your ML to Lie To You</a:t>
            </a:r>
            <a:endParaRPr sz="2800" b="1" dirty="0"/>
          </a:p>
          <a:p>
            <a:pPr marL="514350" lvl="0" indent="-51435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800"/>
              <a:buAutoNum type="arabicPeriod"/>
            </a:pPr>
            <a:r>
              <a:rPr lang="en" sz="2800" b="1" dirty="0">
                <a:solidFill>
                  <a:schemeClr val="dk1"/>
                </a:solidFill>
              </a:rPr>
              <a:t>Attacker Takes Your Models</a:t>
            </a:r>
            <a:endParaRPr sz="2800" b="1" dirty="0">
              <a:solidFill>
                <a:schemeClr val="dk1"/>
              </a:solidFill>
            </a:endParaRPr>
          </a:p>
          <a:p>
            <a:pPr marL="514350" lvl="0" indent="-51435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800"/>
              <a:buAutoNum type="arabicPeriod"/>
            </a:pPr>
            <a:r>
              <a:rPr lang="en" sz="2800" b="1" dirty="0">
                <a:solidFill>
                  <a:schemeClr val="dk1"/>
                </a:solidFill>
              </a:rPr>
              <a:t>Attacker Finds Out About Hidden Data</a:t>
            </a:r>
            <a:endParaRPr sz="2800" b="1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800" b="1" dirty="0"/>
          </a:p>
        </p:txBody>
      </p:sp>
      <p:sp>
        <p:nvSpPr>
          <p:cNvPr id="397" name="Google Shape;397;p54"/>
          <p:cNvSpPr txBox="1">
            <a:spLocks noGrp="1"/>
          </p:cNvSpPr>
          <p:nvPr>
            <p:ph type="title"/>
          </p:nvPr>
        </p:nvSpPr>
        <p:spPr>
          <a:xfrm>
            <a:off x="187325" y="-27840"/>
            <a:ext cx="8502000" cy="56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Quattrocento Sans"/>
              <a:buNone/>
            </a:pPr>
            <a:r>
              <a:rPr lang="en"/>
              <a:t>Three Types of Attacks We’ll Talk About Today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55"/>
          <p:cNvSpPr txBox="1">
            <a:spLocks noGrp="1"/>
          </p:cNvSpPr>
          <p:nvPr>
            <p:ph type="body" idx="1"/>
          </p:nvPr>
        </p:nvSpPr>
        <p:spPr>
          <a:xfrm>
            <a:off x="209839" y="608136"/>
            <a:ext cx="8501700" cy="40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14350" lvl="0" indent="-51435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AutoNum type="arabicPeriod"/>
            </a:pPr>
            <a:r>
              <a:rPr lang="en" sz="2800" b="1">
                <a:solidFill>
                  <a:schemeClr val="dk1"/>
                </a:solidFill>
                <a:highlight>
                  <a:srgbClr val="D9EAD3"/>
                </a:highlight>
              </a:rPr>
              <a:t>Attacker Gets Your ML to Lie To You</a:t>
            </a:r>
            <a:endParaRPr sz="2800" b="1"/>
          </a:p>
          <a:p>
            <a:pPr marL="514350" lvl="0" indent="-51435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AutoNum type="arabicPeriod"/>
            </a:pPr>
            <a:r>
              <a:rPr lang="en" sz="2800" b="1">
                <a:solidFill>
                  <a:schemeClr val="dk1"/>
                </a:solidFill>
              </a:rPr>
              <a:t>Attacker Takes Your Models</a:t>
            </a:r>
            <a:endParaRPr sz="2800" b="1">
              <a:solidFill>
                <a:schemeClr val="dk1"/>
              </a:solidFill>
              <a:highlight>
                <a:srgbClr val="D9EAD3"/>
              </a:highlight>
            </a:endParaRPr>
          </a:p>
          <a:p>
            <a:pPr marL="514350" lvl="0" indent="-51435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AutoNum type="arabicPeriod"/>
            </a:pPr>
            <a:r>
              <a:rPr lang="en" sz="2800" b="1">
                <a:solidFill>
                  <a:schemeClr val="dk1"/>
                </a:solidFill>
              </a:rPr>
              <a:t>Attacker Finds Out About Hidden Data</a:t>
            </a:r>
            <a:endParaRPr sz="28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800" b="1"/>
          </a:p>
        </p:txBody>
      </p:sp>
      <p:sp>
        <p:nvSpPr>
          <p:cNvPr id="403" name="Google Shape;403;p55"/>
          <p:cNvSpPr txBox="1">
            <a:spLocks noGrp="1"/>
          </p:cNvSpPr>
          <p:nvPr>
            <p:ph type="title"/>
          </p:nvPr>
        </p:nvSpPr>
        <p:spPr>
          <a:xfrm>
            <a:off x="187325" y="-27840"/>
            <a:ext cx="8502000" cy="56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Quattrocento Sans"/>
              <a:buNone/>
            </a:pPr>
            <a:r>
              <a:rPr lang="en"/>
              <a:t>Three Types of Attacks We’ll Talk About Today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56"/>
          <p:cNvSpPr txBox="1">
            <a:spLocks noGrp="1"/>
          </p:cNvSpPr>
          <p:nvPr>
            <p:ph type="title"/>
          </p:nvPr>
        </p:nvSpPr>
        <p:spPr>
          <a:xfrm>
            <a:off x="1440874" y="2095322"/>
            <a:ext cx="6262200" cy="91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Quattrocento Sans"/>
              <a:buNone/>
            </a:pPr>
            <a:r>
              <a:rPr lang="en" dirty="0">
                <a:latin typeface="Roboto"/>
              </a:rPr>
              <a:t>Attacker Gets Your ML to Lie To You</a:t>
            </a:r>
            <a:endParaRPr dirty="0">
              <a:latin typeface="Robo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3" name="Google Shape;413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0975" y="1821988"/>
            <a:ext cx="1130324" cy="1130324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Google Shape;414;p57"/>
          <p:cNvSpPr txBox="1"/>
          <p:nvPr/>
        </p:nvSpPr>
        <p:spPr>
          <a:xfrm>
            <a:off x="696845" y="3062917"/>
            <a:ext cx="9021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Roboto"/>
                <a:ea typeface="Roboto"/>
                <a:cs typeface="Roboto"/>
                <a:sym typeface="Roboto"/>
              </a:rPr>
              <a:t>Ingest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415" name="Google Shape;415;p57"/>
          <p:cNvGrpSpPr/>
          <p:nvPr/>
        </p:nvGrpSpPr>
        <p:grpSpPr>
          <a:xfrm>
            <a:off x="1756325" y="1940035"/>
            <a:ext cx="1670287" cy="1524182"/>
            <a:chOff x="1832525" y="1940035"/>
            <a:chExt cx="1670287" cy="1524182"/>
          </a:xfrm>
        </p:grpSpPr>
        <p:pic>
          <p:nvPicPr>
            <p:cNvPr id="416" name="Google Shape;416;p5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372488" y="1940035"/>
              <a:ext cx="1130324" cy="11303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17" name="Google Shape;417;p57"/>
            <p:cNvSpPr txBox="1"/>
            <p:nvPr/>
          </p:nvSpPr>
          <p:spPr>
            <a:xfrm>
              <a:off x="2444496" y="3160017"/>
              <a:ext cx="986324" cy="30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>
                  <a:latin typeface="Roboto"/>
                  <a:ea typeface="Roboto"/>
                  <a:cs typeface="Roboto"/>
                  <a:sym typeface="Roboto"/>
                </a:rPr>
                <a:t>Engineer &amp; Split</a:t>
              </a:r>
              <a:endParaRPr b="1" dirty="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18" name="Google Shape;418;p57"/>
            <p:cNvSpPr/>
            <p:nvPr/>
          </p:nvSpPr>
          <p:spPr>
            <a:xfrm>
              <a:off x="1832525" y="2401538"/>
              <a:ext cx="414600" cy="2073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00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9" name="Google Shape;419;p57"/>
          <p:cNvGrpSpPr/>
          <p:nvPr/>
        </p:nvGrpSpPr>
        <p:grpSpPr>
          <a:xfrm>
            <a:off x="3511313" y="1364579"/>
            <a:ext cx="1290858" cy="2623225"/>
            <a:chOff x="3587513" y="1364579"/>
            <a:chExt cx="1290858" cy="2623225"/>
          </a:xfrm>
        </p:grpSpPr>
        <p:pic>
          <p:nvPicPr>
            <p:cNvPr id="420" name="Google Shape;420;p5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027314" y="2946931"/>
              <a:ext cx="800013" cy="8000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1" name="Google Shape;421;p5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041594" y="1364579"/>
              <a:ext cx="771452" cy="77146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2" name="Google Shape;422;p57"/>
            <p:cNvSpPr txBox="1"/>
            <p:nvPr/>
          </p:nvSpPr>
          <p:spPr>
            <a:xfrm>
              <a:off x="3976270" y="2083342"/>
              <a:ext cx="902100" cy="30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latin typeface="Roboto"/>
                  <a:ea typeface="Roboto"/>
                  <a:cs typeface="Roboto"/>
                  <a:sym typeface="Roboto"/>
                </a:rPr>
                <a:t>Train Data</a:t>
              </a:r>
              <a:endParaRPr b="1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23" name="Google Shape;423;p57"/>
            <p:cNvSpPr txBox="1"/>
            <p:nvPr/>
          </p:nvSpPr>
          <p:spPr>
            <a:xfrm>
              <a:off x="3976270" y="3683604"/>
              <a:ext cx="902100" cy="30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latin typeface="Roboto"/>
                  <a:ea typeface="Roboto"/>
                  <a:cs typeface="Roboto"/>
                  <a:sym typeface="Roboto"/>
                </a:rPr>
                <a:t>Test</a:t>
              </a:r>
              <a:br>
                <a:rPr lang="en" b="1">
                  <a:latin typeface="Roboto"/>
                  <a:ea typeface="Roboto"/>
                  <a:cs typeface="Roboto"/>
                  <a:sym typeface="Roboto"/>
                </a:rPr>
              </a:br>
              <a:r>
                <a:rPr lang="en" b="1">
                  <a:latin typeface="Roboto"/>
                  <a:ea typeface="Roboto"/>
                  <a:cs typeface="Roboto"/>
                  <a:sym typeface="Roboto"/>
                </a:rPr>
                <a:t>Data</a:t>
              </a:r>
              <a:endParaRPr b="1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24" name="Google Shape;424;p57"/>
            <p:cNvSpPr/>
            <p:nvPr/>
          </p:nvSpPr>
          <p:spPr>
            <a:xfrm rot="-2700000">
              <a:off x="3600160" y="2131709"/>
              <a:ext cx="414506" cy="207465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00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57"/>
            <p:cNvSpPr/>
            <p:nvPr/>
          </p:nvSpPr>
          <p:spPr>
            <a:xfrm rot="2700000">
              <a:off x="3600160" y="2872809"/>
              <a:ext cx="414506" cy="207465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00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6" name="Google Shape;426;p57"/>
          <p:cNvGrpSpPr/>
          <p:nvPr/>
        </p:nvGrpSpPr>
        <p:grpSpPr>
          <a:xfrm>
            <a:off x="4849963" y="1776375"/>
            <a:ext cx="1841524" cy="1590742"/>
            <a:chOff x="4926163" y="1776375"/>
            <a:chExt cx="1841524" cy="1590742"/>
          </a:xfrm>
        </p:grpSpPr>
        <p:pic>
          <p:nvPicPr>
            <p:cNvPr id="427" name="Google Shape;427;p57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5504238" y="1776375"/>
              <a:ext cx="1263450" cy="12634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8" name="Google Shape;428;p57"/>
            <p:cNvSpPr txBox="1"/>
            <p:nvPr/>
          </p:nvSpPr>
          <p:spPr>
            <a:xfrm>
              <a:off x="5684908" y="3062917"/>
              <a:ext cx="902100" cy="30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latin typeface="Roboto"/>
                  <a:ea typeface="Roboto"/>
                  <a:cs typeface="Roboto"/>
                  <a:sym typeface="Roboto"/>
                </a:rPr>
                <a:t>Train</a:t>
              </a:r>
              <a:endParaRPr b="1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29" name="Google Shape;429;p57"/>
            <p:cNvSpPr/>
            <p:nvPr/>
          </p:nvSpPr>
          <p:spPr>
            <a:xfrm rot="-8100000" flipH="1">
              <a:off x="4938810" y="2131709"/>
              <a:ext cx="414506" cy="207465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00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57"/>
            <p:cNvSpPr/>
            <p:nvPr/>
          </p:nvSpPr>
          <p:spPr>
            <a:xfrm rot="8100000" flipH="1">
              <a:off x="4938810" y="2872809"/>
              <a:ext cx="414506" cy="207465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00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1" name="Google Shape;431;p57"/>
          <p:cNvGrpSpPr/>
          <p:nvPr/>
        </p:nvGrpSpPr>
        <p:grpSpPr>
          <a:xfrm>
            <a:off x="6791663" y="1711386"/>
            <a:ext cx="2002763" cy="1655731"/>
            <a:chOff x="6867863" y="1711386"/>
            <a:chExt cx="2002763" cy="1655731"/>
          </a:xfrm>
        </p:grpSpPr>
        <p:pic>
          <p:nvPicPr>
            <p:cNvPr id="432" name="Google Shape;432;p57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7382675" y="1711386"/>
              <a:ext cx="1487950" cy="135153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33" name="Google Shape;433;p57"/>
            <p:cNvSpPr txBox="1"/>
            <p:nvPr/>
          </p:nvSpPr>
          <p:spPr>
            <a:xfrm>
              <a:off x="7642945" y="3062917"/>
              <a:ext cx="902100" cy="30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latin typeface="Roboto"/>
                  <a:ea typeface="Roboto"/>
                  <a:cs typeface="Roboto"/>
                  <a:sym typeface="Roboto"/>
                </a:rPr>
                <a:t>Serve</a:t>
              </a:r>
              <a:endParaRPr b="1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34" name="Google Shape;434;p57"/>
            <p:cNvSpPr/>
            <p:nvPr/>
          </p:nvSpPr>
          <p:spPr>
            <a:xfrm>
              <a:off x="6867863" y="2304450"/>
              <a:ext cx="414600" cy="2073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00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5" name="Google Shape;435;p57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Circle Detector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" name="Google Shape;440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0975" y="1821988"/>
            <a:ext cx="1130324" cy="1130324"/>
          </a:xfrm>
          <a:prstGeom prst="rect">
            <a:avLst/>
          </a:prstGeom>
          <a:noFill/>
          <a:ln>
            <a:noFill/>
          </a:ln>
        </p:spPr>
      </p:pic>
      <p:sp>
        <p:nvSpPr>
          <p:cNvPr id="441" name="Google Shape;441;p58"/>
          <p:cNvSpPr txBox="1"/>
          <p:nvPr/>
        </p:nvSpPr>
        <p:spPr>
          <a:xfrm>
            <a:off x="696845" y="3062917"/>
            <a:ext cx="9021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Roboto"/>
                <a:ea typeface="Roboto"/>
                <a:cs typeface="Roboto"/>
                <a:sym typeface="Roboto"/>
              </a:rPr>
              <a:t>Ingest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442" name="Google Shape;442;p58"/>
          <p:cNvGrpSpPr/>
          <p:nvPr/>
        </p:nvGrpSpPr>
        <p:grpSpPr>
          <a:xfrm>
            <a:off x="1756325" y="1940035"/>
            <a:ext cx="1670287" cy="1524182"/>
            <a:chOff x="1832525" y="1940035"/>
            <a:chExt cx="1670287" cy="1524182"/>
          </a:xfrm>
        </p:grpSpPr>
        <p:pic>
          <p:nvPicPr>
            <p:cNvPr id="443" name="Google Shape;443;p5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372488" y="1940035"/>
              <a:ext cx="1130324" cy="11303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44" name="Google Shape;444;p58"/>
            <p:cNvSpPr txBox="1"/>
            <p:nvPr/>
          </p:nvSpPr>
          <p:spPr>
            <a:xfrm>
              <a:off x="2416191" y="3160017"/>
              <a:ext cx="1042934" cy="30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>
                  <a:latin typeface="Roboto"/>
                  <a:ea typeface="Roboto"/>
                  <a:cs typeface="Roboto"/>
                  <a:sym typeface="Roboto"/>
                </a:rPr>
                <a:t>Engineer &amp; Split</a:t>
              </a:r>
              <a:endParaRPr b="1" dirty="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45" name="Google Shape;445;p58"/>
            <p:cNvSpPr/>
            <p:nvPr/>
          </p:nvSpPr>
          <p:spPr>
            <a:xfrm>
              <a:off x="1832525" y="2401538"/>
              <a:ext cx="414600" cy="2073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00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6" name="Google Shape;446;p58"/>
          <p:cNvGrpSpPr/>
          <p:nvPr/>
        </p:nvGrpSpPr>
        <p:grpSpPr>
          <a:xfrm>
            <a:off x="3511313" y="1364579"/>
            <a:ext cx="1290858" cy="2623225"/>
            <a:chOff x="3587513" y="1364579"/>
            <a:chExt cx="1290858" cy="2623225"/>
          </a:xfrm>
        </p:grpSpPr>
        <p:pic>
          <p:nvPicPr>
            <p:cNvPr id="447" name="Google Shape;447;p5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027314" y="2946931"/>
              <a:ext cx="800013" cy="8000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8" name="Google Shape;448;p5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041594" y="1364579"/>
              <a:ext cx="771452" cy="77146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49" name="Google Shape;449;p58"/>
            <p:cNvSpPr txBox="1"/>
            <p:nvPr/>
          </p:nvSpPr>
          <p:spPr>
            <a:xfrm>
              <a:off x="3976270" y="2083342"/>
              <a:ext cx="902100" cy="30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latin typeface="Roboto"/>
                  <a:ea typeface="Roboto"/>
                  <a:cs typeface="Roboto"/>
                  <a:sym typeface="Roboto"/>
                </a:rPr>
                <a:t>Train Data</a:t>
              </a:r>
              <a:endParaRPr b="1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50" name="Google Shape;450;p58"/>
            <p:cNvSpPr txBox="1"/>
            <p:nvPr/>
          </p:nvSpPr>
          <p:spPr>
            <a:xfrm>
              <a:off x="3976270" y="3683604"/>
              <a:ext cx="902100" cy="30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latin typeface="Roboto"/>
                  <a:ea typeface="Roboto"/>
                  <a:cs typeface="Roboto"/>
                  <a:sym typeface="Roboto"/>
                </a:rPr>
                <a:t>Test</a:t>
              </a:r>
              <a:br>
                <a:rPr lang="en" b="1">
                  <a:latin typeface="Roboto"/>
                  <a:ea typeface="Roboto"/>
                  <a:cs typeface="Roboto"/>
                  <a:sym typeface="Roboto"/>
                </a:rPr>
              </a:br>
              <a:r>
                <a:rPr lang="en" b="1">
                  <a:latin typeface="Roboto"/>
                  <a:ea typeface="Roboto"/>
                  <a:cs typeface="Roboto"/>
                  <a:sym typeface="Roboto"/>
                </a:rPr>
                <a:t>Data</a:t>
              </a:r>
              <a:endParaRPr b="1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51" name="Google Shape;451;p58"/>
            <p:cNvSpPr/>
            <p:nvPr/>
          </p:nvSpPr>
          <p:spPr>
            <a:xfrm rot="-2700000">
              <a:off x="3600160" y="2131709"/>
              <a:ext cx="414506" cy="207465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00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58"/>
            <p:cNvSpPr/>
            <p:nvPr/>
          </p:nvSpPr>
          <p:spPr>
            <a:xfrm rot="2700000">
              <a:off x="3600160" y="2872809"/>
              <a:ext cx="414506" cy="207465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00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3" name="Google Shape;453;p58"/>
          <p:cNvGrpSpPr/>
          <p:nvPr/>
        </p:nvGrpSpPr>
        <p:grpSpPr>
          <a:xfrm>
            <a:off x="4849963" y="1776375"/>
            <a:ext cx="1841524" cy="1590742"/>
            <a:chOff x="4926163" y="1776375"/>
            <a:chExt cx="1841524" cy="1590742"/>
          </a:xfrm>
        </p:grpSpPr>
        <p:pic>
          <p:nvPicPr>
            <p:cNvPr id="454" name="Google Shape;454;p58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5504238" y="1776375"/>
              <a:ext cx="1263450" cy="12634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55" name="Google Shape;455;p58"/>
            <p:cNvSpPr txBox="1"/>
            <p:nvPr/>
          </p:nvSpPr>
          <p:spPr>
            <a:xfrm>
              <a:off x="5684908" y="3062917"/>
              <a:ext cx="902100" cy="30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latin typeface="Roboto"/>
                  <a:ea typeface="Roboto"/>
                  <a:cs typeface="Roboto"/>
                  <a:sym typeface="Roboto"/>
                </a:rPr>
                <a:t>Train</a:t>
              </a:r>
              <a:endParaRPr b="1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56" name="Google Shape;456;p58"/>
            <p:cNvSpPr/>
            <p:nvPr/>
          </p:nvSpPr>
          <p:spPr>
            <a:xfrm rot="-8100000" flipH="1">
              <a:off x="4938810" y="2131709"/>
              <a:ext cx="414506" cy="207465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00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58"/>
            <p:cNvSpPr/>
            <p:nvPr/>
          </p:nvSpPr>
          <p:spPr>
            <a:xfrm rot="8100000" flipH="1">
              <a:off x="4938810" y="2872809"/>
              <a:ext cx="414506" cy="207465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00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8" name="Google Shape;458;p58"/>
          <p:cNvGrpSpPr/>
          <p:nvPr/>
        </p:nvGrpSpPr>
        <p:grpSpPr>
          <a:xfrm>
            <a:off x="6791663" y="1711386"/>
            <a:ext cx="2002763" cy="1655731"/>
            <a:chOff x="6867863" y="1711386"/>
            <a:chExt cx="2002763" cy="1655731"/>
          </a:xfrm>
        </p:grpSpPr>
        <p:pic>
          <p:nvPicPr>
            <p:cNvPr id="459" name="Google Shape;459;p58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7382675" y="1711386"/>
              <a:ext cx="1487950" cy="135153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60" name="Google Shape;460;p58"/>
            <p:cNvSpPr txBox="1"/>
            <p:nvPr/>
          </p:nvSpPr>
          <p:spPr>
            <a:xfrm>
              <a:off x="7642945" y="3062917"/>
              <a:ext cx="902100" cy="30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latin typeface="Roboto"/>
                  <a:ea typeface="Roboto"/>
                  <a:cs typeface="Roboto"/>
                  <a:sym typeface="Roboto"/>
                </a:rPr>
                <a:t>Serve</a:t>
              </a:r>
              <a:endParaRPr b="1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61" name="Google Shape;461;p58"/>
            <p:cNvSpPr/>
            <p:nvPr/>
          </p:nvSpPr>
          <p:spPr>
            <a:xfrm>
              <a:off x="6867863" y="2304450"/>
              <a:ext cx="414600" cy="2073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00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2" name="Google Shape;462;p58"/>
          <p:cNvSpPr/>
          <p:nvPr/>
        </p:nvSpPr>
        <p:spPr>
          <a:xfrm>
            <a:off x="4038600" y="655175"/>
            <a:ext cx="205800" cy="205800"/>
          </a:xfrm>
          <a:prstGeom prst="ellipse">
            <a:avLst/>
          </a:prstGeom>
          <a:solidFill>
            <a:srgbClr val="FF99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" name="Google Shape;463;p58"/>
          <p:cNvSpPr/>
          <p:nvPr/>
        </p:nvSpPr>
        <p:spPr>
          <a:xfrm>
            <a:off x="4344000" y="605975"/>
            <a:ext cx="304200" cy="3042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4" name="Google Shape;464;p58"/>
          <p:cNvSpPr/>
          <p:nvPr/>
        </p:nvSpPr>
        <p:spPr>
          <a:xfrm>
            <a:off x="4015800" y="228575"/>
            <a:ext cx="632400" cy="632400"/>
          </a:xfrm>
          <a:prstGeom prst="ellipse">
            <a:avLst/>
          </a:prstGeom>
          <a:solidFill>
            <a:srgbClr val="00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" name="Google Shape;465;p58"/>
          <p:cNvSpPr/>
          <p:nvPr/>
        </p:nvSpPr>
        <p:spPr>
          <a:xfrm>
            <a:off x="4344000" y="304925"/>
            <a:ext cx="304200" cy="304200"/>
          </a:xfrm>
          <a:prstGeom prst="ellipse">
            <a:avLst/>
          </a:prstGeom>
          <a:solidFill>
            <a:srgbClr val="4A86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" name="Google Shape;466;p58"/>
          <p:cNvSpPr/>
          <p:nvPr/>
        </p:nvSpPr>
        <p:spPr>
          <a:xfrm>
            <a:off x="4061550" y="304925"/>
            <a:ext cx="159900" cy="159900"/>
          </a:xfrm>
          <a:prstGeom prst="ellipse">
            <a:avLst/>
          </a:prstGeom>
          <a:solidFill>
            <a:srgbClr val="FF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67" name="Google Shape;467;p58"/>
          <p:cNvCxnSpPr/>
          <p:nvPr/>
        </p:nvCxnSpPr>
        <p:spPr>
          <a:xfrm>
            <a:off x="4335690" y="977029"/>
            <a:ext cx="7800" cy="3207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468" name="Google Shape;468;p58"/>
          <p:cNvGrpSpPr/>
          <p:nvPr/>
        </p:nvGrpSpPr>
        <p:grpSpPr>
          <a:xfrm>
            <a:off x="7601650" y="367925"/>
            <a:ext cx="881400" cy="1222229"/>
            <a:chOff x="7601650" y="367925"/>
            <a:chExt cx="881400" cy="1222229"/>
          </a:xfrm>
        </p:grpSpPr>
        <p:grpSp>
          <p:nvGrpSpPr>
            <p:cNvPr id="469" name="Google Shape;469;p58"/>
            <p:cNvGrpSpPr/>
            <p:nvPr/>
          </p:nvGrpSpPr>
          <p:grpSpPr>
            <a:xfrm>
              <a:off x="7601650" y="367925"/>
              <a:ext cx="881400" cy="780300"/>
              <a:chOff x="7647550" y="413125"/>
              <a:chExt cx="881400" cy="780300"/>
            </a:xfrm>
          </p:grpSpPr>
          <p:sp>
            <p:nvSpPr>
              <p:cNvPr id="470" name="Google Shape;470;p58"/>
              <p:cNvSpPr/>
              <p:nvPr/>
            </p:nvSpPr>
            <p:spPr>
              <a:xfrm>
                <a:off x="7647550" y="413125"/>
                <a:ext cx="881400" cy="780300"/>
              </a:xfrm>
              <a:prstGeom prst="rect">
                <a:avLst/>
              </a:prstGeom>
              <a:solidFill>
                <a:srgbClr val="FFFFFF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" name="Google Shape;471;p58"/>
              <p:cNvSpPr/>
              <p:nvPr/>
            </p:nvSpPr>
            <p:spPr>
              <a:xfrm>
                <a:off x="8128600" y="750275"/>
                <a:ext cx="304200" cy="304200"/>
              </a:xfrm>
              <a:prstGeom prst="ellipse">
                <a:avLst/>
              </a:prstGeom>
              <a:solidFill>
                <a:srgbClr val="9900FF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472" name="Google Shape;472;p58"/>
            <p:cNvCxnSpPr/>
            <p:nvPr/>
          </p:nvCxnSpPr>
          <p:spPr>
            <a:xfrm>
              <a:off x="8038440" y="1269454"/>
              <a:ext cx="7800" cy="3207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sp>
        <p:nvSpPr>
          <p:cNvPr id="473" name="Google Shape;473;p58"/>
          <p:cNvSpPr/>
          <p:nvPr/>
        </p:nvSpPr>
        <p:spPr>
          <a:xfrm>
            <a:off x="6362250" y="3589675"/>
            <a:ext cx="1946400" cy="927300"/>
          </a:xfrm>
          <a:prstGeom prst="wedgeRoundRectCallout">
            <a:avLst>
              <a:gd name="adj1" fmla="val 36788"/>
              <a:gd name="adj2" fmla="val -160886"/>
              <a:gd name="adj3" fmla="val 0"/>
            </a:avLst>
          </a:prstGeom>
          <a:solidFill>
            <a:srgbClr val="FFFFFF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latin typeface="Lato"/>
                <a:ea typeface="Lato"/>
                <a:cs typeface="Lato"/>
                <a:sym typeface="Lato"/>
              </a:rPr>
              <a:t>It’s a circle!</a:t>
            </a:r>
            <a:endParaRPr sz="2100"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74" name="Google Shape;474;p58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Circle Detector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6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9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1" name="Google Shape;161;p39"/>
          <p:cNvCxnSpPr/>
          <p:nvPr/>
        </p:nvCxnSpPr>
        <p:spPr>
          <a:xfrm>
            <a:off x="2545589" y="1459975"/>
            <a:ext cx="4060200" cy="0"/>
          </a:xfrm>
          <a:prstGeom prst="straightConnector1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62" name="Google Shape;162;p39"/>
          <p:cNvSpPr/>
          <p:nvPr/>
        </p:nvSpPr>
        <p:spPr>
          <a:xfrm>
            <a:off x="4106645" y="1309934"/>
            <a:ext cx="930600" cy="3231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 i="0" u="none" strike="noStrike" cap="none">
                <a:solidFill>
                  <a:srgbClr val="0078D4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Speech</a:t>
            </a:r>
            <a:endParaRPr sz="1050" b="1" i="0" u="none" strike="noStrike" cap="none">
              <a:solidFill>
                <a:srgbClr val="0078D4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163" name="Google Shape;163;p39"/>
          <p:cNvCxnSpPr/>
          <p:nvPr/>
        </p:nvCxnSpPr>
        <p:spPr>
          <a:xfrm>
            <a:off x="436450" y="1459975"/>
            <a:ext cx="1906800" cy="0"/>
          </a:xfrm>
          <a:prstGeom prst="straightConnector1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64" name="Google Shape;164;p39"/>
          <p:cNvSpPr/>
          <p:nvPr/>
        </p:nvSpPr>
        <p:spPr>
          <a:xfrm>
            <a:off x="1008018" y="1309936"/>
            <a:ext cx="763800" cy="3231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 i="0" u="none" strike="noStrike" cap="none">
                <a:solidFill>
                  <a:srgbClr val="0078D4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Vision</a:t>
            </a:r>
            <a:endParaRPr sz="1050" b="1" i="0" u="none" strike="noStrike" cap="none">
              <a:solidFill>
                <a:srgbClr val="0078D4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165" name="Google Shape;165;p39"/>
          <p:cNvCxnSpPr/>
          <p:nvPr/>
        </p:nvCxnSpPr>
        <p:spPr>
          <a:xfrm>
            <a:off x="6763981" y="1459975"/>
            <a:ext cx="1906800" cy="0"/>
          </a:xfrm>
          <a:prstGeom prst="straightConnector1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66" name="Google Shape;166;p39"/>
          <p:cNvSpPr/>
          <p:nvPr/>
        </p:nvSpPr>
        <p:spPr>
          <a:xfrm>
            <a:off x="7183487" y="1309934"/>
            <a:ext cx="1109100" cy="3231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 i="0" u="none" strike="noStrike" cap="none">
                <a:solidFill>
                  <a:srgbClr val="0078D4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Language</a:t>
            </a:r>
            <a:endParaRPr sz="1050" b="1" i="0" u="none" strike="noStrike" cap="none">
              <a:solidFill>
                <a:srgbClr val="0078D4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167" name="Google Shape;167;p39"/>
          <p:cNvGrpSpPr/>
          <p:nvPr/>
        </p:nvGrpSpPr>
        <p:grpSpPr>
          <a:xfrm>
            <a:off x="2501041" y="1675101"/>
            <a:ext cx="2039942" cy="1906524"/>
            <a:chOff x="3338576" y="2025650"/>
            <a:chExt cx="2719923" cy="2542033"/>
          </a:xfrm>
        </p:grpSpPr>
        <p:pic>
          <p:nvPicPr>
            <p:cNvPr id="168" name="Google Shape;168;p39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408927" y="2025650"/>
              <a:ext cx="2542033" cy="254203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69" name="Google Shape;169;p39"/>
            <p:cNvGrpSpPr/>
            <p:nvPr/>
          </p:nvGrpSpPr>
          <p:grpSpPr>
            <a:xfrm>
              <a:off x="3338576" y="2257342"/>
              <a:ext cx="2719923" cy="2281531"/>
              <a:chOff x="-7356835" y="4563935"/>
              <a:chExt cx="3145874" cy="2638828"/>
            </a:xfrm>
          </p:grpSpPr>
          <p:grpSp>
            <p:nvGrpSpPr>
              <p:cNvPr id="170" name="Google Shape;170;p39"/>
              <p:cNvGrpSpPr/>
              <p:nvPr/>
            </p:nvGrpSpPr>
            <p:grpSpPr>
              <a:xfrm>
                <a:off x="-7285689" y="4563935"/>
                <a:ext cx="3074728" cy="1882203"/>
                <a:chOff x="-4470975" y="2599831"/>
                <a:chExt cx="4134922" cy="2531204"/>
              </a:xfrm>
            </p:grpSpPr>
            <p:sp>
              <p:nvSpPr>
                <p:cNvPr id="171" name="Google Shape;171;p39"/>
                <p:cNvSpPr/>
                <p:nvPr/>
              </p:nvSpPr>
              <p:spPr>
                <a:xfrm>
                  <a:off x="-4122455" y="2612711"/>
                  <a:ext cx="1331412" cy="11114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80816" h="1139952" extrusionOk="0">
                      <a:moveTo>
                        <a:pt x="0" y="0"/>
                      </a:moveTo>
                      <a:lnTo>
                        <a:pt x="877824" y="481584"/>
                      </a:lnTo>
                      <a:lnTo>
                        <a:pt x="1237488" y="627888"/>
                      </a:lnTo>
                      <a:lnTo>
                        <a:pt x="2688336" y="1139952"/>
                      </a:lnTo>
                      <a:lnTo>
                        <a:pt x="3133344" y="1115568"/>
                      </a:lnTo>
                      <a:lnTo>
                        <a:pt x="3480816" y="1127760"/>
                      </a:lnTo>
                    </a:path>
                  </a:pathLst>
                </a:custGeom>
                <a:noFill/>
                <a:ln w="9525" cap="flat" cmpd="sng">
                  <a:solidFill>
                    <a:schemeClr val="lt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900" b="0" i="0" u="none" strike="noStrike" cap="none">
                    <a:solidFill>
                      <a:srgbClr val="FFFFFF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172" name="Google Shape;172;p39"/>
                <p:cNvSpPr/>
                <p:nvPr/>
              </p:nvSpPr>
              <p:spPr>
                <a:xfrm>
                  <a:off x="-4140640" y="2599831"/>
                  <a:ext cx="63900" cy="639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134425" tIns="107550" rIns="134425" bIns="107550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900" b="0" i="0" u="none" strike="noStrike" cap="none">
                    <a:solidFill>
                      <a:srgbClr val="FFFFFF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173" name="Google Shape;173;p39"/>
                <p:cNvSpPr/>
                <p:nvPr/>
              </p:nvSpPr>
              <p:spPr>
                <a:xfrm>
                  <a:off x="-3811915" y="3061025"/>
                  <a:ext cx="63900" cy="639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134425" tIns="107550" rIns="134425" bIns="107550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900" b="0" i="0" u="none" strike="noStrike" cap="none">
                    <a:solidFill>
                      <a:srgbClr val="FFFFFF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174" name="Google Shape;174;p39"/>
                <p:cNvSpPr/>
                <p:nvPr/>
              </p:nvSpPr>
              <p:spPr>
                <a:xfrm>
                  <a:off x="-3672537" y="3205767"/>
                  <a:ext cx="63900" cy="639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134425" tIns="107550" rIns="134425" bIns="107550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900" b="0" i="0" u="none" strike="noStrike" cap="none">
                    <a:solidFill>
                      <a:srgbClr val="FFFFFF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175" name="Google Shape;175;p39"/>
                <p:cNvSpPr/>
                <p:nvPr/>
              </p:nvSpPr>
              <p:spPr>
                <a:xfrm>
                  <a:off x="-3106069" y="3693842"/>
                  <a:ext cx="63900" cy="639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134425" tIns="107550" rIns="134425" bIns="107550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900" b="0" i="0" u="none" strike="noStrike" cap="none">
                    <a:solidFill>
                      <a:srgbClr val="FFFFFF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176" name="Google Shape;176;p39"/>
                <p:cNvSpPr/>
                <p:nvPr/>
              </p:nvSpPr>
              <p:spPr>
                <a:xfrm>
                  <a:off x="-2931204" y="3669814"/>
                  <a:ext cx="63900" cy="639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134425" tIns="107550" rIns="134425" bIns="107550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900" b="0" i="0" u="none" strike="noStrike" cap="none">
                    <a:solidFill>
                      <a:srgbClr val="FFFFFF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177" name="Google Shape;177;p39"/>
                <p:cNvSpPr/>
                <p:nvPr/>
              </p:nvSpPr>
              <p:spPr>
                <a:xfrm>
                  <a:off x="-2812054" y="3686333"/>
                  <a:ext cx="63900" cy="639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134425" tIns="107550" rIns="134425" bIns="107550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900" b="0" i="0" u="none" strike="noStrike" cap="none">
                    <a:solidFill>
                      <a:srgbClr val="FFFFFF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178" name="Google Shape;178;p39"/>
                <p:cNvSpPr/>
                <p:nvPr/>
              </p:nvSpPr>
              <p:spPr>
                <a:xfrm>
                  <a:off x="-3627954" y="3395220"/>
                  <a:ext cx="1099718" cy="8675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32480" h="861060" extrusionOk="0">
                      <a:moveTo>
                        <a:pt x="0" y="124460"/>
                      </a:moveTo>
                      <a:lnTo>
                        <a:pt x="358140" y="0"/>
                      </a:lnTo>
                      <a:lnTo>
                        <a:pt x="734060" y="525780"/>
                      </a:lnTo>
                      <a:lnTo>
                        <a:pt x="1122680" y="665480"/>
                      </a:lnTo>
                      <a:lnTo>
                        <a:pt x="1531620" y="576580"/>
                      </a:lnTo>
                      <a:lnTo>
                        <a:pt x="2794000" y="861060"/>
                      </a:lnTo>
                      <a:lnTo>
                        <a:pt x="3332480" y="739140"/>
                      </a:lnTo>
                      <a:lnTo>
                        <a:pt x="3332480" y="744220"/>
                      </a:lnTo>
                    </a:path>
                  </a:pathLst>
                </a:custGeom>
                <a:noFill/>
                <a:ln w="9525" cap="flat" cmpd="sng">
                  <a:solidFill>
                    <a:schemeClr val="lt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900" b="0" i="0" u="none" strike="noStrike" cap="none">
                    <a:solidFill>
                      <a:srgbClr val="FFFFFF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179" name="Google Shape;179;p39"/>
                <p:cNvSpPr/>
                <p:nvPr/>
              </p:nvSpPr>
              <p:spPr>
                <a:xfrm>
                  <a:off x="-3650408" y="3486903"/>
                  <a:ext cx="63900" cy="639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134425" tIns="107550" rIns="134425" bIns="107550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900" b="0" i="0" u="none" strike="noStrike" cap="none">
                    <a:solidFill>
                      <a:srgbClr val="FFFFFF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180" name="Google Shape;180;p39"/>
                <p:cNvSpPr/>
                <p:nvPr/>
              </p:nvSpPr>
              <p:spPr>
                <a:xfrm>
                  <a:off x="-3535766" y="3378137"/>
                  <a:ext cx="63900" cy="639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134425" tIns="107550" rIns="134425" bIns="107550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900" b="0" i="0" u="none" strike="noStrike" cap="none">
                    <a:solidFill>
                      <a:srgbClr val="FFFFFF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181" name="Google Shape;181;p39"/>
                <p:cNvSpPr/>
                <p:nvPr/>
              </p:nvSpPr>
              <p:spPr>
                <a:xfrm>
                  <a:off x="-3408644" y="3905237"/>
                  <a:ext cx="63900" cy="639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134425" tIns="107550" rIns="134425" bIns="107550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900" b="0" i="0" u="none" strike="noStrike" cap="none">
                    <a:solidFill>
                      <a:srgbClr val="FFFFFF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182" name="Google Shape;182;p39"/>
                <p:cNvSpPr/>
                <p:nvPr/>
              </p:nvSpPr>
              <p:spPr>
                <a:xfrm>
                  <a:off x="-3284483" y="4033324"/>
                  <a:ext cx="63900" cy="639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134425" tIns="107550" rIns="134425" bIns="107550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900" b="0" i="0" u="none" strike="noStrike" cap="none">
                    <a:solidFill>
                      <a:srgbClr val="FFFFFF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183" name="Google Shape;183;p39"/>
                <p:cNvSpPr/>
                <p:nvPr/>
              </p:nvSpPr>
              <p:spPr>
                <a:xfrm>
                  <a:off x="-3156676" y="3952671"/>
                  <a:ext cx="63900" cy="639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134425" tIns="107550" rIns="134425" bIns="107550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900" b="0" i="0" u="none" strike="noStrike" cap="none">
                    <a:solidFill>
                      <a:srgbClr val="FFFFFF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184" name="Google Shape;184;p39"/>
                <p:cNvSpPr/>
                <p:nvPr/>
              </p:nvSpPr>
              <p:spPr>
                <a:xfrm>
                  <a:off x="-2735608" y="4230954"/>
                  <a:ext cx="63900" cy="639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134425" tIns="107550" rIns="134425" bIns="107550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900" b="0" i="0" u="none" strike="noStrike" cap="none">
                    <a:solidFill>
                      <a:srgbClr val="FFFFFF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185" name="Google Shape;185;p39"/>
                <p:cNvSpPr/>
                <p:nvPr/>
              </p:nvSpPr>
              <p:spPr>
                <a:xfrm>
                  <a:off x="-2559152" y="4110373"/>
                  <a:ext cx="63900" cy="639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134425" tIns="107550" rIns="134425" bIns="107550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900" b="0" i="0" u="none" strike="noStrike" cap="none">
                    <a:solidFill>
                      <a:srgbClr val="FFFFFF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186" name="Google Shape;186;p39"/>
                <p:cNvSpPr/>
                <p:nvPr/>
              </p:nvSpPr>
              <p:spPr>
                <a:xfrm>
                  <a:off x="-2931201" y="3221844"/>
                  <a:ext cx="861670" cy="2942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11120" h="292100" extrusionOk="0">
                      <a:moveTo>
                        <a:pt x="0" y="0"/>
                      </a:moveTo>
                      <a:lnTo>
                        <a:pt x="767080" y="73660"/>
                      </a:lnTo>
                      <a:lnTo>
                        <a:pt x="1132840" y="233680"/>
                      </a:lnTo>
                      <a:lnTo>
                        <a:pt x="1503680" y="292100"/>
                      </a:lnTo>
                      <a:lnTo>
                        <a:pt x="1874520" y="248920"/>
                      </a:lnTo>
                      <a:lnTo>
                        <a:pt x="2611120" y="251460"/>
                      </a:lnTo>
                    </a:path>
                  </a:pathLst>
                </a:custGeom>
                <a:noFill/>
                <a:ln w="9525" cap="flat" cmpd="sng">
                  <a:solidFill>
                    <a:schemeClr val="lt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900" b="0" i="0" u="none" strike="noStrike" cap="none">
                    <a:solidFill>
                      <a:srgbClr val="FFFFFF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187" name="Google Shape;187;p39"/>
                <p:cNvSpPr/>
                <p:nvPr/>
              </p:nvSpPr>
              <p:spPr>
                <a:xfrm>
                  <a:off x="-2945279" y="3197709"/>
                  <a:ext cx="63900" cy="639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134425" tIns="107550" rIns="134425" bIns="107550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900" b="0" i="0" u="none" strike="noStrike" cap="none">
                    <a:solidFill>
                      <a:srgbClr val="FFFFFF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188" name="Google Shape;188;p39"/>
                <p:cNvSpPr/>
                <p:nvPr/>
              </p:nvSpPr>
              <p:spPr>
                <a:xfrm>
                  <a:off x="-2692888" y="3273736"/>
                  <a:ext cx="63900" cy="639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134425" tIns="107550" rIns="134425" bIns="107550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900" b="0" i="0" u="none" strike="noStrike" cap="none">
                    <a:solidFill>
                      <a:srgbClr val="FFFFFF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189" name="Google Shape;189;p39"/>
                <p:cNvSpPr/>
                <p:nvPr/>
              </p:nvSpPr>
              <p:spPr>
                <a:xfrm>
                  <a:off x="-2577471" y="3419026"/>
                  <a:ext cx="63900" cy="639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134425" tIns="107550" rIns="134425" bIns="107550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900" b="0" i="0" u="none" strike="noStrike" cap="none">
                    <a:solidFill>
                      <a:srgbClr val="FFFFFF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190" name="Google Shape;190;p39"/>
                <p:cNvSpPr/>
                <p:nvPr/>
              </p:nvSpPr>
              <p:spPr>
                <a:xfrm>
                  <a:off x="-2454467" y="3487928"/>
                  <a:ext cx="63900" cy="639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134425" tIns="107550" rIns="134425" bIns="107550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900" b="0" i="0" u="none" strike="noStrike" cap="none">
                    <a:solidFill>
                      <a:srgbClr val="FFFFFF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191" name="Google Shape;191;p39"/>
                <p:cNvSpPr/>
                <p:nvPr/>
              </p:nvSpPr>
              <p:spPr>
                <a:xfrm>
                  <a:off x="-2332917" y="3438793"/>
                  <a:ext cx="63900" cy="639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134425" tIns="107550" rIns="134425" bIns="107550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900" b="0" i="0" u="none" strike="noStrike" cap="none">
                    <a:solidFill>
                      <a:srgbClr val="FFFFFF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192" name="Google Shape;192;p39"/>
                <p:cNvSpPr/>
                <p:nvPr/>
              </p:nvSpPr>
              <p:spPr>
                <a:xfrm>
                  <a:off x="-2094685" y="3441966"/>
                  <a:ext cx="63900" cy="639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134425" tIns="107550" rIns="134425" bIns="107550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900" b="0" i="0" u="none" strike="noStrike" cap="none">
                    <a:solidFill>
                      <a:srgbClr val="FFFFFF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193" name="Google Shape;193;p39"/>
                <p:cNvSpPr/>
                <p:nvPr/>
              </p:nvSpPr>
              <p:spPr>
                <a:xfrm>
                  <a:off x="-2985002" y="3364546"/>
                  <a:ext cx="236372" cy="1458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6280" h="144780" extrusionOk="0">
                      <a:moveTo>
                        <a:pt x="0" y="0"/>
                      </a:moveTo>
                      <a:lnTo>
                        <a:pt x="345440" y="63500"/>
                      </a:lnTo>
                      <a:lnTo>
                        <a:pt x="716280" y="144780"/>
                      </a:lnTo>
                    </a:path>
                  </a:pathLst>
                </a:custGeom>
                <a:noFill/>
                <a:ln w="9525" cap="flat" cmpd="sng">
                  <a:solidFill>
                    <a:schemeClr val="lt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900" b="0" i="0" u="none" strike="noStrike" cap="none">
                    <a:solidFill>
                      <a:srgbClr val="FFFFFF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194" name="Google Shape;194;p39"/>
                <p:cNvSpPr/>
                <p:nvPr/>
              </p:nvSpPr>
              <p:spPr>
                <a:xfrm>
                  <a:off x="-2995941" y="3346167"/>
                  <a:ext cx="63900" cy="639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134425" tIns="107550" rIns="134425" bIns="107550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900" b="0" i="0" u="none" strike="noStrike" cap="none">
                    <a:solidFill>
                      <a:srgbClr val="FFFFFF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195" name="Google Shape;195;p39"/>
                <p:cNvSpPr/>
                <p:nvPr/>
              </p:nvSpPr>
              <p:spPr>
                <a:xfrm>
                  <a:off x="-2891319" y="3407028"/>
                  <a:ext cx="63900" cy="639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134425" tIns="107550" rIns="134425" bIns="107550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900" b="0" i="0" u="none" strike="noStrike" cap="none">
                    <a:solidFill>
                      <a:srgbClr val="FFFFFF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196" name="Google Shape;196;p39"/>
                <p:cNvSpPr/>
                <p:nvPr/>
              </p:nvSpPr>
              <p:spPr>
                <a:xfrm>
                  <a:off x="-2762552" y="3491145"/>
                  <a:ext cx="63900" cy="639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134425" tIns="107550" rIns="134425" bIns="107550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900" b="0" i="0" u="none" strike="noStrike" cap="none">
                    <a:solidFill>
                      <a:srgbClr val="FFFFFF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197" name="Google Shape;197;p39"/>
                <p:cNvSpPr/>
                <p:nvPr/>
              </p:nvSpPr>
              <p:spPr>
                <a:xfrm>
                  <a:off x="-1973470" y="3739091"/>
                  <a:ext cx="654634" cy="1059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83740" h="1051560" extrusionOk="0">
                      <a:moveTo>
                        <a:pt x="0" y="0"/>
                      </a:moveTo>
                      <a:lnTo>
                        <a:pt x="1107440" y="424180"/>
                      </a:lnTo>
                      <a:lnTo>
                        <a:pt x="1983740" y="1051560"/>
                      </a:lnTo>
                    </a:path>
                  </a:pathLst>
                </a:custGeom>
                <a:noFill/>
                <a:ln w="9525" cap="flat" cmpd="sng">
                  <a:solidFill>
                    <a:srgbClr val="8DA9DB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900" b="0" i="0" u="none" strike="noStrike" cap="none">
                    <a:solidFill>
                      <a:srgbClr val="FFFFFF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198" name="Google Shape;198;p39"/>
                <p:cNvSpPr/>
                <p:nvPr/>
              </p:nvSpPr>
              <p:spPr>
                <a:xfrm>
                  <a:off x="-1994460" y="3720153"/>
                  <a:ext cx="63900" cy="63900"/>
                </a:xfrm>
                <a:prstGeom prst="ellipse">
                  <a:avLst/>
                </a:prstGeom>
                <a:solidFill>
                  <a:srgbClr val="8DA9DB"/>
                </a:solidFill>
                <a:ln>
                  <a:noFill/>
                </a:ln>
              </p:spPr>
              <p:txBody>
                <a:bodyPr spcFirstLastPara="1" wrap="square" lIns="134425" tIns="107550" rIns="134425" bIns="107550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900" b="0" i="0" u="none" strike="noStrike" cap="none">
                    <a:solidFill>
                      <a:srgbClr val="FFFFFF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199" name="Google Shape;199;p39"/>
                <p:cNvSpPr/>
                <p:nvPr/>
              </p:nvSpPr>
              <p:spPr>
                <a:xfrm>
                  <a:off x="-1642637" y="4131863"/>
                  <a:ext cx="63900" cy="63900"/>
                </a:xfrm>
                <a:prstGeom prst="ellipse">
                  <a:avLst/>
                </a:prstGeom>
                <a:solidFill>
                  <a:srgbClr val="8DA9DB"/>
                </a:solidFill>
                <a:ln>
                  <a:noFill/>
                </a:ln>
              </p:spPr>
              <p:txBody>
                <a:bodyPr spcFirstLastPara="1" wrap="square" lIns="134425" tIns="107550" rIns="134425" bIns="107550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900" b="0" i="0" u="none" strike="noStrike" cap="none">
                    <a:solidFill>
                      <a:srgbClr val="FFFFFF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200" name="Google Shape;200;p39"/>
                <p:cNvSpPr/>
                <p:nvPr/>
              </p:nvSpPr>
              <p:spPr>
                <a:xfrm>
                  <a:off x="-1553534" y="4314879"/>
                  <a:ext cx="63900" cy="639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134425" tIns="107550" rIns="134425" bIns="107550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900" b="0" i="0" u="none" strike="noStrike" cap="none">
                    <a:solidFill>
                      <a:srgbClr val="FFFFFF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201" name="Google Shape;201;p39"/>
                <p:cNvSpPr txBox="1"/>
                <p:nvPr/>
              </p:nvSpPr>
              <p:spPr>
                <a:xfrm>
                  <a:off x="-3871705" y="2797502"/>
                  <a:ext cx="1430700" cy="55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134425" tIns="107550" rIns="134425" bIns="10755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375" b="1" i="0" u="none" strike="noStrike" cap="none">
                      <a:solidFill>
                        <a:srgbClr val="FFFFFF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rPr>
                    <a:t>Switchboard</a:t>
                  </a:r>
                  <a:endParaRPr/>
                </a:p>
              </p:txBody>
            </p:sp>
            <p:sp>
              <p:nvSpPr>
                <p:cNvPr id="202" name="Google Shape;202;p39"/>
                <p:cNvSpPr txBox="1"/>
                <p:nvPr/>
              </p:nvSpPr>
              <p:spPr>
                <a:xfrm>
                  <a:off x="-2946592" y="3411496"/>
                  <a:ext cx="1352700" cy="666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134425" tIns="107550" rIns="134425" bIns="10755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375" b="1" i="0" u="none" strike="noStrike" cap="none">
                      <a:solidFill>
                        <a:srgbClr val="FFFFFF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rPr>
                    <a:t>Switchboard cellular</a:t>
                  </a:r>
                  <a:endParaRPr/>
                </a:p>
              </p:txBody>
            </p:sp>
            <p:sp>
              <p:nvSpPr>
                <p:cNvPr id="203" name="Google Shape;203;p39"/>
                <p:cNvSpPr txBox="1"/>
                <p:nvPr/>
              </p:nvSpPr>
              <p:spPr>
                <a:xfrm>
                  <a:off x="-2704720" y="2920789"/>
                  <a:ext cx="1638900" cy="666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134425" tIns="107550" rIns="134425" bIns="10755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375" b="1" i="0" u="none" strike="noStrike" cap="none">
                      <a:solidFill>
                        <a:srgbClr val="FFFFFF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rPr>
                    <a:t>Meeting </a:t>
                  </a:r>
                  <a:br>
                    <a:rPr lang="en" sz="375" b="1" i="0" u="none" strike="noStrike" cap="none">
                      <a:solidFill>
                        <a:srgbClr val="FFFFFF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rPr>
                  </a:br>
                  <a:r>
                    <a:rPr lang="en" sz="375" b="1" i="0" u="none" strike="noStrike" cap="none">
                      <a:solidFill>
                        <a:srgbClr val="FFFFFF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rPr>
                    <a:t>speech</a:t>
                  </a:r>
                  <a:endParaRPr/>
                </a:p>
              </p:txBody>
            </p:sp>
            <p:sp>
              <p:nvSpPr>
                <p:cNvPr id="204" name="Google Shape;204;p39"/>
                <p:cNvSpPr txBox="1"/>
                <p:nvPr/>
              </p:nvSpPr>
              <p:spPr>
                <a:xfrm>
                  <a:off x="-1615553" y="4023761"/>
                  <a:ext cx="1279500" cy="666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134425" tIns="107550" rIns="134425" bIns="10755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375" b="1" i="0" u="none" strike="noStrike" cap="none">
                      <a:solidFill>
                        <a:srgbClr val="FFFFFF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rPr>
                    <a:t>IBM Switchboard</a:t>
                  </a:r>
                  <a:endParaRPr/>
                </a:p>
              </p:txBody>
            </p:sp>
            <p:sp>
              <p:nvSpPr>
                <p:cNvPr id="205" name="Google Shape;205;p39"/>
                <p:cNvSpPr txBox="1"/>
                <p:nvPr/>
              </p:nvSpPr>
              <p:spPr>
                <a:xfrm>
                  <a:off x="-4470975" y="3445500"/>
                  <a:ext cx="1107900" cy="666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134425" tIns="107550" rIns="134425" bIns="107550" anchor="t" anchorCtr="0">
                  <a:noAutofit/>
                </a:bodyPr>
                <a:lstStyle/>
                <a:p>
                  <a:pPr marL="0" marR="0" lvl="0" indent="0" algn="r" rtl="0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375" b="1" i="0" u="none" strike="noStrike" cap="none">
                      <a:solidFill>
                        <a:srgbClr val="FFFFFF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rPr>
                    <a:t>Broadcast speech</a:t>
                  </a:r>
                  <a:endParaRPr/>
                </a:p>
              </p:txBody>
            </p:sp>
            <p:sp>
              <p:nvSpPr>
                <p:cNvPr id="206" name="Google Shape;206;p39"/>
                <p:cNvSpPr/>
                <p:nvPr/>
              </p:nvSpPr>
              <p:spPr>
                <a:xfrm>
                  <a:off x="-1385847" y="4757601"/>
                  <a:ext cx="91500" cy="94200"/>
                </a:xfrm>
                <a:prstGeom prst="ellipse">
                  <a:avLst/>
                </a:prstGeom>
                <a:solidFill>
                  <a:schemeClr val="lt1"/>
                </a:solidFill>
                <a:ln w="9525" cap="flat" cmpd="sng">
                  <a:solidFill>
                    <a:srgbClr val="8DA9DB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134425" tIns="107550" rIns="134425" bIns="107550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900" b="0" i="0" u="none" strike="noStrike" cap="none">
                    <a:solidFill>
                      <a:srgbClr val="FFFFFF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207" name="Google Shape;207;p39"/>
                <p:cNvSpPr/>
                <p:nvPr/>
              </p:nvSpPr>
              <p:spPr>
                <a:xfrm>
                  <a:off x="-1372131" y="4772705"/>
                  <a:ext cx="63900" cy="63900"/>
                </a:xfrm>
                <a:prstGeom prst="ellipse">
                  <a:avLst/>
                </a:prstGeom>
                <a:solidFill>
                  <a:srgbClr val="8DA9DB"/>
                </a:solidFill>
                <a:ln>
                  <a:noFill/>
                </a:ln>
              </p:spPr>
              <p:txBody>
                <a:bodyPr spcFirstLastPara="1" wrap="square" lIns="134425" tIns="107550" rIns="134425" bIns="107550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900" b="0" i="0" u="none" strike="noStrike" cap="none">
                    <a:solidFill>
                      <a:srgbClr val="FFFFFF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grpSp>
              <p:nvGrpSpPr>
                <p:cNvPr id="208" name="Google Shape;208;p39"/>
                <p:cNvGrpSpPr/>
                <p:nvPr/>
              </p:nvGrpSpPr>
              <p:grpSpPr>
                <a:xfrm>
                  <a:off x="-1811768" y="4943809"/>
                  <a:ext cx="872081" cy="187226"/>
                  <a:chOff x="9975718" y="3109333"/>
                  <a:chExt cx="1315754" cy="282477"/>
                </a:xfrm>
              </p:grpSpPr>
              <p:pic>
                <p:nvPicPr>
                  <p:cNvPr id="209" name="Google Shape;209;p39"/>
                  <p:cNvPicPr preferRelativeResize="0"/>
                  <p:nvPr/>
                </p:nvPicPr>
                <p:blipFill rotWithShape="1">
                  <a:blip r:embed="rId4">
                    <a:alphaModFix/>
                  </a:blip>
                  <a:srcRect/>
                  <a:stretch/>
                </p:blipFill>
                <p:spPr>
                  <a:xfrm>
                    <a:off x="9975718" y="3109333"/>
                    <a:ext cx="282475" cy="28247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sp>
                <p:nvSpPr>
                  <p:cNvPr id="210" name="Google Shape;210;p39"/>
                  <p:cNvSpPr/>
                  <p:nvPr/>
                </p:nvSpPr>
                <p:spPr>
                  <a:xfrm>
                    <a:off x="10340714" y="3153057"/>
                    <a:ext cx="950757" cy="18606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39" h="220" extrusionOk="0">
                        <a:moveTo>
                          <a:pt x="171" y="15"/>
                        </a:moveTo>
                        <a:cubicBezTo>
                          <a:pt x="218" y="15"/>
                          <a:pt x="218" y="15"/>
                          <a:pt x="218" y="15"/>
                        </a:cubicBezTo>
                        <a:cubicBezTo>
                          <a:pt x="218" y="217"/>
                          <a:pt x="218" y="217"/>
                          <a:pt x="218" y="217"/>
                        </a:cubicBezTo>
                        <a:cubicBezTo>
                          <a:pt x="184" y="217"/>
                          <a:pt x="184" y="217"/>
                          <a:pt x="184" y="217"/>
                        </a:cubicBezTo>
                        <a:cubicBezTo>
                          <a:pt x="184" y="89"/>
                          <a:pt x="184" y="89"/>
                          <a:pt x="184" y="89"/>
                        </a:cubicBezTo>
                        <a:cubicBezTo>
                          <a:pt x="184" y="80"/>
                          <a:pt x="184" y="67"/>
                          <a:pt x="185" y="52"/>
                        </a:cubicBezTo>
                        <a:cubicBezTo>
                          <a:pt x="185" y="52"/>
                          <a:pt x="185" y="52"/>
                          <a:pt x="185" y="52"/>
                        </a:cubicBezTo>
                        <a:cubicBezTo>
                          <a:pt x="183" y="58"/>
                          <a:pt x="182" y="65"/>
                          <a:pt x="180" y="68"/>
                        </a:cubicBezTo>
                        <a:cubicBezTo>
                          <a:pt x="120" y="217"/>
                          <a:pt x="120" y="217"/>
                          <a:pt x="120" y="217"/>
                        </a:cubicBezTo>
                        <a:cubicBezTo>
                          <a:pt x="97" y="217"/>
                          <a:pt x="97" y="217"/>
                          <a:pt x="97" y="217"/>
                        </a:cubicBezTo>
                        <a:cubicBezTo>
                          <a:pt x="37" y="70"/>
                          <a:pt x="37" y="70"/>
                          <a:pt x="37" y="70"/>
                        </a:cubicBezTo>
                        <a:cubicBezTo>
                          <a:pt x="36" y="66"/>
                          <a:pt x="34" y="60"/>
                          <a:pt x="32" y="52"/>
                        </a:cubicBezTo>
                        <a:cubicBezTo>
                          <a:pt x="31" y="52"/>
                          <a:pt x="31" y="52"/>
                          <a:pt x="31" y="52"/>
                        </a:cubicBezTo>
                        <a:cubicBezTo>
                          <a:pt x="32" y="56"/>
                          <a:pt x="32" y="60"/>
                          <a:pt x="32" y="65"/>
                        </a:cubicBezTo>
                        <a:cubicBezTo>
                          <a:pt x="33" y="76"/>
                          <a:pt x="33" y="85"/>
                          <a:pt x="33" y="93"/>
                        </a:cubicBezTo>
                        <a:cubicBezTo>
                          <a:pt x="33" y="217"/>
                          <a:pt x="33" y="217"/>
                          <a:pt x="33" y="217"/>
                        </a:cubicBezTo>
                        <a:cubicBezTo>
                          <a:pt x="0" y="217"/>
                          <a:pt x="0" y="217"/>
                          <a:pt x="0" y="217"/>
                        </a:cubicBezTo>
                        <a:cubicBezTo>
                          <a:pt x="0" y="15"/>
                          <a:pt x="0" y="15"/>
                          <a:pt x="0" y="15"/>
                        </a:cubicBezTo>
                        <a:cubicBezTo>
                          <a:pt x="50" y="15"/>
                          <a:pt x="50" y="15"/>
                          <a:pt x="50" y="15"/>
                        </a:cubicBezTo>
                        <a:cubicBezTo>
                          <a:pt x="100" y="142"/>
                          <a:pt x="100" y="142"/>
                          <a:pt x="100" y="142"/>
                        </a:cubicBezTo>
                        <a:cubicBezTo>
                          <a:pt x="105" y="153"/>
                          <a:pt x="108" y="162"/>
                          <a:pt x="109" y="168"/>
                        </a:cubicBezTo>
                        <a:cubicBezTo>
                          <a:pt x="110" y="168"/>
                          <a:pt x="110" y="168"/>
                          <a:pt x="110" y="168"/>
                        </a:cubicBezTo>
                        <a:cubicBezTo>
                          <a:pt x="119" y="142"/>
                          <a:pt x="119" y="142"/>
                          <a:pt x="119" y="142"/>
                        </a:cubicBezTo>
                        <a:lnTo>
                          <a:pt x="171" y="15"/>
                        </a:lnTo>
                        <a:close/>
                        <a:moveTo>
                          <a:pt x="251" y="217"/>
                        </a:moveTo>
                        <a:cubicBezTo>
                          <a:pt x="285" y="217"/>
                          <a:pt x="285" y="217"/>
                          <a:pt x="285" y="217"/>
                        </a:cubicBezTo>
                        <a:cubicBezTo>
                          <a:pt x="285" y="72"/>
                          <a:pt x="285" y="72"/>
                          <a:pt x="285" y="72"/>
                        </a:cubicBezTo>
                        <a:cubicBezTo>
                          <a:pt x="251" y="72"/>
                          <a:pt x="251" y="72"/>
                          <a:pt x="251" y="72"/>
                        </a:cubicBezTo>
                        <a:lnTo>
                          <a:pt x="251" y="217"/>
                        </a:lnTo>
                        <a:close/>
                        <a:moveTo>
                          <a:pt x="269" y="11"/>
                        </a:moveTo>
                        <a:cubicBezTo>
                          <a:pt x="263" y="11"/>
                          <a:pt x="258" y="13"/>
                          <a:pt x="254" y="17"/>
                        </a:cubicBezTo>
                        <a:cubicBezTo>
                          <a:pt x="250" y="20"/>
                          <a:pt x="248" y="25"/>
                          <a:pt x="248" y="31"/>
                        </a:cubicBezTo>
                        <a:cubicBezTo>
                          <a:pt x="248" y="36"/>
                          <a:pt x="250" y="41"/>
                          <a:pt x="254" y="45"/>
                        </a:cubicBezTo>
                        <a:cubicBezTo>
                          <a:pt x="258" y="48"/>
                          <a:pt x="263" y="50"/>
                          <a:pt x="269" y="50"/>
                        </a:cubicBezTo>
                        <a:cubicBezTo>
                          <a:pt x="274" y="50"/>
                          <a:pt x="279" y="48"/>
                          <a:pt x="283" y="45"/>
                        </a:cubicBezTo>
                        <a:cubicBezTo>
                          <a:pt x="287" y="41"/>
                          <a:pt x="289" y="36"/>
                          <a:pt x="289" y="31"/>
                        </a:cubicBezTo>
                        <a:cubicBezTo>
                          <a:pt x="289" y="25"/>
                          <a:pt x="287" y="21"/>
                          <a:pt x="283" y="17"/>
                        </a:cubicBezTo>
                        <a:cubicBezTo>
                          <a:pt x="279" y="13"/>
                          <a:pt x="274" y="11"/>
                          <a:pt x="269" y="11"/>
                        </a:cubicBezTo>
                        <a:close/>
                        <a:moveTo>
                          <a:pt x="405" y="71"/>
                        </a:moveTo>
                        <a:cubicBezTo>
                          <a:pt x="399" y="69"/>
                          <a:pt x="393" y="69"/>
                          <a:pt x="386" y="69"/>
                        </a:cubicBezTo>
                        <a:cubicBezTo>
                          <a:pt x="371" y="69"/>
                          <a:pt x="357" y="72"/>
                          <a:pt x="345" y="79"/>
                        </a:cubicBezTo>
                        <a:cubicBezTo>
                          <a:pt x="333" y="85"/>
                          <a:pt x="324" y="95"/>
                          <a:pt x="318" y="107"/>
                        </a:cubicBezTo>
                        <a:cubicBezTo>
                          <a:pt x="312" y="119"/>
                          <a:pt x="309" y="133"/>
                          <a:pt x="309" y="148"/>
                        </a:cubicBezTo>
                        <a:cubicBezTo>
                          <a:pt x="309" y="162"/>
                          <a:pt x="312" y="174"/>
                          <a:pt x="318" y="185"/>
                        </a:cubicBezTo>
                        <a:cubicBezTo>
                          <a:pt x="324" y="196"/>
                          <a:pt x="332" y="205"/>
                          <a:pt x="343" y="211"/>
                        </a:cubicBezTo>
                        <a:cubicBezTo>
                          <a:pt x="354" y="217"/>
                          <a:pt x="366" y="220"/>
                          <a:pt x="380" y="220"/>
                        </a:cubicBezTo>
                        <a:cubicBezTo>
                          <a:pt x="396" y="220"/>
                          <a:pt x="410" y="217"/>
                          <a:pt x="421" y="211"/>
                        </a:cubicBezTo>
                        <a:cubicBezTo>
                          <a:pt x="422" y="210"/>
                          <a:pt x="422" y="210"/>
                          <a:pt x="422" y="210"/>
                        </a:cubicBezTo>
                        <a:cubicBezTo>
                          <a:pt x="422" y="179"/>
                          <a:pt x="422" y="179"/>
                          <a:pt x="422" y="179"/>
                        </a:cubicBezTo>
                        <a:cubicBezTo>
                          <a:pt x="420" y="180"/>
                          <a:pt x="420" y="180"/>
                          <a:pt x="420" y="180"/>
                        </a:cubicBezTo>
                        <a:cubicBezTo>
                          <a:pt x="415" y="184"/>
                          <a:pt x="410" y="187"/>
                          <a:pt x="404" y="189"/>
                        </a:cubicBezTo>
                        <a:cubicBezTo>
                          <a:pt x="398" y="191"/>
                          <a:pt x="392" y="192"/>
                          <a:pt x="387" y="192"/>
                        </a:cubicBezTo>
                        <a:cubicBezTo>
                          <a:pt x="374" y="192"/>
                          <a:pt x="363" y="188"/>
                          <a:pt x="355" y="180"/>
                        </a:cubicBezTo>
                        <a:cubicBezTo>
                          <a:pt x="348" y="171"/>
                          <a:pt x="344" y="160"/>
                          <a:pt x="344" y="145"/>
                        </a:cubicBezTo>
                        <a:cubicBezTo>
                          <a:pt x="344" y="131"/>
                          <a:pt x="348" y="119"/>
                          <a:pt x="356" y="110"/>
                        </a:cubicBezTo>
                        <a:cubicBezTo>
                          <a:pt x="364" y="101"/>
                          <a:pt x="375" y="97"/>
                          <a:pt x="388" y="97"/>
                        </a:cubicBezTo>
                        <a:cubicBezTo>
                          <a:pt x="399" y="97"/>
                          <a:pt x="410" y="101"/>
                          <a:pt x="420" y="108"/>
                        </a:cubicBezTo>
                        <a:cubicBezTo>
                          <a:pt x="422" y="109"/>
                          <a:pt x="422" y="109"/>
                          <a:pt x="422" y="109"/>
                        </a:cubicBezTo>
                        <a:cubicBezTo>
                          <a:pt x="422" y="76"/>
                          <a:pt x="422" y="76"/>
                          <a:pt x="422" y="76"/>
                        </a:cubicBezTo>
                        <a:cubicBezTo>
                          <a:pt x="421" y="76"/>
                          <a:pt x="421" y="76"/>
                          <a:pt x="421" y="76"/>
                        </a:cubicBezTo>
                        <a:cubicBezTo>
                          <a:pt x="417" y="74"/>
                          <a:pt x="412" y="72"/>
                          <a:pt x="405" y="71"/>
                        </a:cubicBezTo>
                        <a:close/>
                        <a:moveTo>
                          <a:pt x="517" y="70"/>
                        </a:moveTo>
                        <a:cubicBezTo>
                          <a:pt x="509" y="70"/>
                          <a:pt x="501" y="72"/>
                          <a:pt x="495" y="78"/>
                        </a:cubicBezTo>
                        <a:cubicBezTo>
                          <a:pt x="489" y="83"/>
                          <a:pt x="485" y="89"/>
                          <a:pt x="482" y="97"/>
                        </a:cubicBezTo>
                        <a:cubicBezTo>
                          <a:pt x="481" y="97"/>
                          <a:pt x="481" y="97"/>
                          <a:pt x="481" y="97"/>
                        </a:cubicBezTo>
                        <a:cubicBezTo>
                          <a:pt x="481" y="72"/>
                          <a:pt x="481" y="72"/>
                          <a:pt x="481" y="72"/>
                        </a:cubicBezTo>
                        <a:cubicBezTo>
                          <a:pt x="447" y="72"/>
                          <a:pt x="447" y="72"/>
                          <a:pt x="447" y="72"/>
                        </a:cubicBezTo>
                        <a:cubicBezTo>
                          <a:pt x="447" y="217"/>
                          <a:pt x="447" y="217"/>
                          <a:pt x="447" y="217"/>
                        </a:cubicBezTo>
                        <a:cubicBezTo>
                          <a:pt x="481" y="217"/>
                          <a:pt x="481" y="217"/>
                          <a:pt x="481" y="217"/>
                        </a:cubicBezTo>
                        <a:cubicBezTo>
                          <a:pt x="481" y="143"/>
                          <a:pt x="481" y="143"/>
                          <a:pt x="481" y="143"/>
                        </a:cubicBezTo>
                        <a:cubicBezTo>
                          <a:pt x="481" y="130"/>
                          <a:pt x="484" y="120"/>
                          <a:pt x="490" y="112"/>
                        </a:cubicBezTo>
                        <a:cubicBezTo>
                          <a:pt x="495" y="104"/>
                          <a:pt x="503" y="100"/>
                          <a:pt x="512" y="100"/>
                        </a:cubicBezTo>
                        <a:cubicBezTo>
                          <a:pt x="515" y="100"/>
                          <a:pt x="518" y="101"/>
                          <a:pt x="522" y="102"/>
                        </a:cubicBezTo>
                        <a:cubicBezTo>
                          <a:pt x="526" y="103"/>
                          <a:pt x="528" y="104"/>
                          <a:pt x="530" y="105"/>
                        </a:cubicBezTo>
                        <a:cubicBezTo>
                          <a:pt x="531" y="106"/>
                          <a:pt x="531" y="106"/>
                          <a:pt x="531" y="106"/>
                        </a:cubicBezTo>
                        <a:cubicBezTo>
                          <a:pt x="531" y="72"/>
                          <a:pt x="531" y="72"/>
                          <a:pt x="531" y="72"/>
                        </a:cubicBezTo>
                        <a:cubicBezTo>
                          <a:pt x="531" y="72"/>
                          <a:pt x="531" y="72"/>
                          <a:pt x="531" y="72"/>
                        </a:cubicBezTo>
                        <a:cubicBezTo>
                          <a:pt x="528" y="70"/>
                          <a:pt x="523" y="70"/>
                          <a:pt x="517" y="70"/>
                        </a:cubicBezTo>
                        <a:close/>
                        <a:moveTo>
                          <a:pt x="663" y="89"/>
                        </a:moveTo>
                        <a:cubicBezTo>
                          <a:pt x="675" y="102"/>
                          <a:pt x="682" y="120"/>
                          <a:pt x="682" y="143"/>
                        </a:cubicBezTo>
                        <a:cubicBezTo>
                          <a:pt x="682" y="166"/>
                          <a:pt x="675" y="185"/>
                          <a:pt x="661" y="199"/>
                        </a:cubicBezTo>
                        <a:cubicBezTo>
                          <a:pt x="648" y="213"/>
                          <a:pt x="629" y="220"/>
                          <a:pt x="606" y="220"/>
                        </a:cubicBezTo>
                        <a:cubicBezTo>
                          <a:pt x="584" y="220"/>
                          <a:pt x="566" y="213"/>
                          <a:pt x="553" y="200"/>
                        </a:cubicBezTo>
                        <a:cubicBezTo>
                          <a:pt x="540" y="187"/>
                          <a:pt x="533" y="169"/>
                          <a:pt x="533" y="146"/>
                        </a:cubicBezTo>
                        <a:cubicBezTo>
                          <a:pt x="533" y="122"/>
                          <a:pt x="540" y="103"/>
                          <a:pt x="553" y="89"/>
                        </a:cubicBezTo>
                        <a:cubicBezTo>
                          <a:pt x="567" y="76"/>
                          <a:pt x="586" y="69"/>
                          <a:pt x="610" y="69"/>
                        </a:cubicBezTo>
                        <a:cubicBezTo>
                          <a:pt x="632" y="69"/>
                          <a:pt x="650" y="75"/>
                          <a:pt x="663" y="89"/>
                        </a:cubicBezTo>
                        <a:close/>
                        <a:moveTo>
                          <a:pt x="646" y="144"/>
                        </a:moveTo>
                        <a:cubicBezTo>
                          <a:pt x="646" y="129"/>
                          <a:pt x="643" y="117"/>
                          <a:pt x="636" y="109"/>
                        </a:cubicBezTo>
                        <a:cubicBezTo>
                          <a:pt x="629" y="101"/>
                          <a:pt x="620" y="97"/>
                          <a:pt x="608" y="97"/>
                        </a:cubicBezTo>
                        <a:cubicBezTo>
                          <a:pt x="596" y="97"/>
                          <a:pt x="586" y="101"/>
                          <a:pt x="579" y="109"/>
                        </a:cubicBezTo>
                        <a:cubicBezTo>
                          <a:pt x="572" y="118"/>
                          <a:pt x="568" y="130"/>
                          <a:pt x="568" y="145"/>
                        </a:cubicBezTo>
                        <a:cubicBezTo>
                          <a:pt x="568" y="160"/>
                          <a:pt x="572" y="172"/>
                          <a:pt x="579" y="180"/>
                        </a:cubicBezTo>
                        <a:cubicBezTo>
                          <a:pt x="586" y="188"/>
                          <a:pt x="596" y="192"/>
                          <a:pt x="608" y="192"/>
                        </a:cubicBezTo>
                        <a:cubicBezTo>
                          <a:pt x="621" y="192"/>
                          <a:pt x="630" y="188"/>
                          <a:pt x="637" y="180"/>
                        </a:cubicBezTo>
                        <a:cubicBezTo>
                          <a:pt x="643" y="172"/>
                          <a:pt x="646" y="160"/>
                          <a:pt x="646" y="144"/>
                        </a:cubicBezTo>
                        <a:close/>
                        <a:moveTo>
                          <a:pt x="757" y="132"/>
                        </a:moveTo>
                        <a:cubicBezTo>
                          <a:pt x="746" y="128"/>
                          <a:pt x="739" y="124"/>
                          <a:pt x="737" y="121"/>
                        </a:cubicBezTo>
                        <a:cubicBezTo>
                          <a:pt x="734" y="119"/>
                          <a:pt x="732" y="115"/>
                          <a:pt x="732" y="110"/>
                        </a:cubicBezTo>
                        <a:cubicBezTo>
                          <a:pt x="732" y="106"/>
                          <a:pt x="734" y="103"/>
                          <a:pt x="738" y="100"/>
                        </a:cubicBezTo>
                        <a:cubicBezTo>
                          <a:pt x="741" y="97"/>
                          <a:pt x="746" y="96"/>
                          <a:pt x="752" y="96"/>
                        </a:cubicBezTo>
                        <a:cubicBezTo>
                          <a:pt x="758" y="96"/>
                          <a:pt x="764" y="97"/>
                          <a:pt x="770" y="98"/>
                        </a:cubicBezTo>
                        <a:cubicBezTo>
                          <a:pt x="776" y="100"/>
                          <a:pt x="781" y="103"/>
                          <a:pt x="785" y="105"/>
                        </a:cubicBezTo>
                        <a:cubicBezTo>
                          <a:pt x="786" y="106"/>
                          <a:pt x="786" y="106"/>
                          <a:pt x="786" y="106"/>
                        </a:cubicBezTo>
                        <a:cubicBezTo>
                          <a:pt x="786" y="75"/>
                          <a:pt x="786" y="75"/>
                          <a:pt x="786" y="75"/>
                        </a:cubicBezTo>
                        <a:cubicBezTo>
                          <a:pt x="786" y="75"/>
                          <a:pt x="786" y="75"/>
                          <a:pt x="786" y="75"/>
                        </a:cubicBezTo>
                        <a:cubicBezTo>
                          <a:pt x="782" y="73"/>
                          <a:pt x="777" y="72"/>
                          <a:pt x="770" y="70"/>
                        </a:cubicBezTo>
                        <a:cubicBezTo>
                          <a:pt x="764" y="69"/>
                          <a:pt x="758" y="69"/>
                          <a:pt x="753" y="69"/>
                        </a:cubicBezTo>
                        <a:cubicBezTo>
                          <a:pt x="737" y="69"/>
                          <a:pt x="724" y="73"/>
                          <a:pt x="714" y="81"/>
                        </a:cubicBezTo>
                        <a:cubicBezTo>
                          <a:pt x="703" y="89"/>
                          <a:pt x="698" y="100"/>
                          <a:pt x="698" y="113"/>
                        </a:cubicBezTo>
                        <a:cubicBezTo>
                          <a:pt x="698" y="120"/>
                          <a:pt x="699" y="126"/>
                          <a:pt x="701" y="131"/>
                        </a:cubicBezTo>
                        <a:cubicBezTo>
                          <a:pt x="704" y="136"/>
                          <a:pt x="707" y="141"/>
                          <a:pt x="712" y="144"/>
                        </a:cubicBezTo>
                        <a:cubicBezTo>
                          <a:pt x="716" y="148"/>
                          <a:pt x="723" y="152"/>
                          <a:pt x="733" y="156"/>
                        </a:cubicBezTo>
                        <a:cubicBezTo>
                          <a:pt x="740" y="159"/>
                          <a:pt x="746" y="162"/>
                          <a:pt x="750" y="164"/>
                        </a:cubicBezTo>
                        <a:cubicBezTo>
                          <a:pt x="754" y="166"/>
                          <a:pt x="756" y="168"/>
                          <a:pt x="758" y="171"/>
                        </a:cubicBezTo>
                        <a:cubicBezTo>
                          <a:pt x="759" y="173"/>
                          <a:pt x="760" y="175"/>
                          <a:pt x="760" y="179"/>
                        </a:cubicBezTo>
                        <a:cubicBezTo>
                          <a:pt x="760" y="188"/>
                          <a:pt x="753" y="193"/>
                          <a:pt x="738" y="193"/>
                        </a:cubicBezTo>
                        <a:cubicBezTo>
                          <a:pt x="732" y="193"/>
                          <a:pt x="726" y="192"/>
                          <a:pt x="719" y="190"/>
                        </a:cubicBezTo>
                        <a:cubicBezTo>
                          <a:pt x="712" y="187"/>
                          <a:pt x="705" y="184"/>
                          <a:pt x="700" y="180"/>
                        </a:cubicBezTo>
                        <a:cubicBezTo>
                          <a:pt x="698" y="179"/>
                          <a:pt x="698" y="179"/>
                          <a:pt x="698" y="179"/>
                        </a:cubicBezTo>
                        <a:cubicBezTo>
                          <a:pt x="698" y="212"/>
                          <a:pt x="698" y="212"/>
                          <a:pt x="698" y="212"/>
                        </a:cubicBezTo>
                        <a:cubicBezTo>
                          <a:pt x="699" y="212"/>
                          <a:pt x="699" y="212"/>
                          <a:pt x="699" y="212"/>
                        </a:cubicBezTo>
                        <a:cubicBezTo>
                          <a:pt x="703" y="215"/>
                          <a:pt x="710" y="216"/>
                          <a:pt x="717" y="218"/>
                        </a:cubicBezTo>
                        <a:cubicBezTo>
                          <a:pt x="724" y="219"/>
                          <a:pt x="731" y="220"/>
                          <a:pt x="736" y="220"/>
                        </a:cubicBezTo>
                        <a:cubicBezTo>
                          <a:pt x="754" y="220"/>
                          <a:pt x="768" y="216"/>
                          <a:pt x="778" y="208"/>
                        </a:cubicBezTo>
                        <a:cubicBezTo>
                          <a:pt x="789" y="199"/>
                          <a:pt x="794" y="188"/>
                          <a:pt x="794" y="175"/>
                        </a:cubicBezTo>
                        <a:cubicBezTo>
                          <a:pt x="794" y="165"/>
                          <a:pt x="791" y="157"/>
                          <a:pt x="786" y="150"/>
                        </a:cubicBezTo>
                        <a:cubicBezTo>
                          <a:pt x="780" y="143"/>
                          <a:pt x="770" y="137"/>
                          <a:pt x="757" y="132"/>
                        </a:cubicBezTo>
                        <a:close/>
                        <a:moveTo>
                          <a:pt x="938" y="89"/>
                        </a:moveTo>
                        <a:cubicBezTo>
                          <a:pt x="951" y="102"/>
                          <a:pt x="957" y="120"/>
                          <a:pt x="957" y="143"/>
                        </a:cubicBezTo>
                        <a:cubicBezTo>
                          <a:pt x="957" y="166"/>
                          <a:pt x="951" y="185"/>
                          <a:pt x="937" y="199"/>
                        </a:cubicBezTo>
                        <a:cubicBezTo>
                          <a:pt x="924" y="213"/>
                          <a:pt x="905" y="220"/>
                          <a:pt x="882" y="220"/>
                        </a:cubicBezTo>
                        <a:cubicBezTo>
                          <a:pt x="860" y="220"/>
                          <a:pt x="842" y="213"/>
                          <a:pt x="829" y="200"/>
                        </a:cubicBezTo>
                        <a:cubicBezTo>
                          <a:pt x="816" y="187"/>
                          <a:pt x="809" y="169"/>
                          <a:pt x="809" y="146"/>
                        </a:cubicBezTo>
                        <a:cubicBezTo>
                          <a:pt x="809" y="122"/>
                          <a:pt x="816" y="103"/>
                          <a:pt x="829" y="89"/>
                        </a:cubicBezTo>
                        <a:cubicBezTo>
                          <a:pt x="843" y="76"/>
                          <a:pt x="862" y="69"/>
                          <a:pt x="885" y="69"/>
                        </a:cubicBezTo>
                        <a:cubicBezTo>
                          <a:pt x="908" y="69"/>
                          <a:pt x="926" y="75"/>
                          <a:pt x="938" y="89"/>
                        </a:cubicBezTo>
                        <a:close/>
                        <a:moveTo>
                          <a:pt x="922" y="144"/>
                        </a:moveTo>
                        <a:cubicBezTo>
                          <a:pt x="922" y="129"/>
                          <a:pt x="919" y="117"/>
                          <a:pt x="912" y="109"/>
                        </a:cubicBezTo>
                        <a:cubicBezTo>
                          <a:pt x="905" y="101"/>
                          <a:pt x="896" y="97"/>
                          <a:pt x="884" y="97"/>
                        </a:cubicBezTo>
                        <a:cubicBezTo>
                          <a:pt x="871" y="97"/>
                          <a:pt x="862" y="101"/>
                          <a:pt x="855" y="109"/>
                        </a:cubicBezTo>
                        <a:cubicBezTo>
                          <a:pt x="848" y="118"/>
                          <a:pt x="844" y="130"/>
                          <a:pt x="844" y="145"/>
                        </a:cubicBezTo>
                        <a:cubicBezTo>
                          <a:pt x="844" y="160"/>
                          <a:pt x="848" y="172"/>
                          <a:pt x="855" y="180"/>
                        </a:cubicBezTo>
                        <a:cubicBezTo>
                          <a:pt x="862" y="188"/>
                          <a:pt x="871" y="192"/>
                          <a:pt x="884" y="192"/>
                        </a:cubicBezTo>
                        <a:cubicBezTo>
                          <a:pt x="896" y="192"/>
                          <a:pt x="906" y="188"/>
                          <a:pt x="912" y="180"/>
                        </a:cubicBezTo>
                        <a:cubicBezTo>
                          <a:pt x="919" y="172"/>
                          <a:pt x="922" y="160"/>
                          <a:pt x="922" y="144"/>
                        </a:cubicBezTo>
                        <a:close/>
                        <a:moveTo>
                          <a:pt x="1139" y="100"/>
                        </a:moveTo>
                        <a:cubicBezTo>
                          <a:pt x="1139" y="72"/>
                          <a:pt x="1139" y="72"/>
                          <a:pt x="1139" y="72"/>
                        </a:cubicBezTo>
                        <a:cubicBezTo>
                          <a:pt x="1104" y="72"/>
                          <a:pt x="1104" y="72"/>
                          <a:pt x="1104" y="72"/>
                        </a:cubicBezTo>
                        <a:cubicBezTo>
                          <a:pt x="1104" y="29"/>
                          <a:pt x="1104" y="29"/>
                          <a:pt x="1104" y="29"/>
                        </a:cubicBezTo>
                        <a:cubicBezTo>
                          <a:pt x="1103" y="29"/>
                          <a:pt x="1103" y="29"/>
                          <a:pt x="1103" y="29"/>
                        </a:cubicBezTo>
                        <a:cubicBezTo>
                          <a:pt x="1071" y="39"/>
                          <a:pt x="1071" y="39"/>
                          <a:pt x="1071" y="39"/>
                        </a:cubicBezTo>
                        <a:cubicBezTo>
                          <a:pt x="1070" y="40"/>
                          <a:pt x="1070" y="40"/>
                          <a:pt x="1070" y="40"/>
                        </a:cubicBezTo>
                        <a:cubicBezTo>
                          <a:pt x="1070" y="72"/>
                          <a:pt x="1070" y="72"/>
                          <a:pt x="1070" y="72"/>
                        </a:cubicBezTo>
                        <a:cubicBezTo>
                          <a:pt x="1019" y="72"/>
                          <a:pt x="1019" y="72"/>
                          <a:pt x="1019" y="72"/>
                        </a:cubicBezTo>
                        <a:cubicBezTo>
                          <a:pt x="1019" y="54"/>
                          <a:pt x="1019" y="54"/>
                          <a:pt x="1019" y="54"/>
                        </a:cubicBezTo>
                        <a:cubicBezTo>
                          <a:pt x="1019" y="46"/>
                          <a:pt x="1021" y="39"/>
                          <a:pt x="1025" y="35"/>
                        </a:cubicBezTo>
                        <a:cubicBezTo>
                          <a:pt x="1028" y="30"/>
                          <a:pt x="1034" y="28"/>
                          <a:pt x="1040" y="28"/>
                        </a:cubicBezTo>
                        <a:cubicBezTo>
                          <a:pt x="1045" y="28"/>
                          <a:pt x="1050" y="29"/>
                          <a:pt x="1055" y="32"/>
                        </a:cubicBezTo>
                        <a:cubicBezTo>
                          <a:pt x="1057" y="32"/>
                          <a:pt x="1057" y="32"/>
                          <a:pt x="1057" y="32"/>
                        </a:cubicBezTo>
                        <a:cubicBezTo>
                          <a:pt x="1057" y="3"/>
                          <a:pt x="1057" y="3"/>
                          <a:pt x="1057" y="3"/>
                        </a:cubicBezTo>
                        <a:cubicBezTo>
                          <a:pt x="1056" y="3"/>
                          <a:pt x="1056" y="3"/>
                          <a:pt x="1056" y="3"/>
                        </a:cubicBezTo>
                        <a:cubicBezTo>
                          <a:pt x="1051" y="1"/>
                          <a:pt x="1045" y="0"/>
                          <a:pt x="1037" y="0"/>
                        </a:cubicBezTo>
                        <a:cubicBezTo>
                          <a:pt x="1027" y="0"/>
                          <a:pt x="1018" y="3"/>
                          <a:pt x="1010" y="7"/>
                        </a:cubicBezTo>
                        <a:cubicBezTo>
                          <a:pt x="1002" y="11"/>
                          <a:pt x="996" y="17"/>
                          <a:pt x="991" y="25"/>
                        </a:cubicBezTo>
                        <a:cubicBezTo>
                          <a:pt x="987" y="33"/>
                          <a:pt x="985" y="42"/>
                          <a:pt x="985" y="52"/>
                        </a:cubicBezTo>
                        <a:cubicBezTo>
                          <a:pt x="985" y="72"/>
                          <a:pt x="985" y="72"/>
                          <a:pt x="985" y="72"/>
                        </a:cubicBezTo>
                        <a:cubicBezTo>
                          <a:pt x="961" y="72"/>
                          <a:pt x="961" y="72"/>
                          <a:pt x="961" y="72"/>
                        </a:cubicBezTo>
                        <a:cubicBezTo>
                          <a:pt x="961" y="100"/>
                          <a:pt x="961" y="100"/>
                          <a:pt x="961" y="100"/>
                        </a:cubicBezTo>
                        <a:cubicBezTo>
                          <a:pt x="985" y="100"/>
                          <a:pt x="985" y="100"/>
                          <a:pt x="985" y="100"/>
                        </a:cubicBezTo>
                        <a:cubicBezTo>
                          <a:pt x="985" y="217"/>
                          <a:pt x="985" y="217"/>
                          <a:pt x="985" y="217"/>
                        </a:cubicBezTo>
                        <a:cubicBezTo>
                          <a:pt x="1019" y="217"/>
                          <a:pt x="1019" y="217"/>
                          <a:pt x="1019" y="217"/>
                        </a:cubicBezTo>
                        <a:cubicBezTo>
                          <a:pt x="1019" y="100"/>
                          <a:pt x="1019" y="100"/>
                          <a:pt x="1019" y="100"/>
                        </a:cubicBezTo>
                        <a:cubicBezTo>
                          <a:pt x="1070" y="100"/>
                          <a:pt x="1070" y="100"/>
                          <a:pt x="1070" y="100"/>
                        </a:cubicBezTo>
                        <a:cubicBezTo>
                          <a:pt x="1070" y="174"/>
                          <a:pt x="1070" y="174"/>
                          <a:pt x="1070" y="174"/>
                        </a:cubicBezTo>
                        <a:cubicBezTo>
                          <a:pt x="1070" y="205"/>
                          <a:pt x="1084" y="220"/>
                          <a:pt x="1113" y="220"/>
                        </a:cubicBezTo>
                        <a:cubicBezTo>
                          <a:pt x="1118" y="220"/>
                          <a:pt x="1122" y="220"/>
                          <a:pt x="1127" y="219"/>
                        </a:cubicBezTo>
                        <a:cubicBezTo>
                          <a:pt x="1133" y="217"/>
                          <a:pt x="1136" y="216"/>
                          <a:pt x="1138" y="215"/>
                        </a:cubicBezTo>
                        <a:cubicBezTo>
                          <a:pt x="1139" y="215"/>
                          <a:pt x="1139" y="215"/>
                          <a:pt x="1139" y="215"/>
                        </a:cubicBezTo>
                        <a:cubicBezTo>
                          <a:pt x="1139" y="187"/>
                          <a:pt x="1139" y="187"/>
                          <a:pt x="1139" y="187"/>
                        </a:cubicBezTo>
                        <a:cubicBezTo>
                          <a:pt x="1137" y="188"/>
                          <a:pt x="1137" y="188"/>
                          <a:pt x="1137" y="188"/>
                        </a:cubicBezTo>
                        <a:cubicBezTo>
                          <a:pt x="1135" y="189"/>
                          <a:pt x="1133" y="190"/>
                          <a:pt x="1130" y="191"/>
                        </a:cubicBezTo>
                        <a:cubicBezTo>
                          <a:pt x="1127" y="192"/>
                          <a:pt x="1125" y="192"/>
                          <a:pt x="1123" y="192"/>
                        </a:cubicBezTo>
                        <a:cubicBezTo>
                          <a:pt x="1117" y="192"/>
                          <a:pt x="1112" y="190"/>
                          <a:pt x="1109" y="187"/>
                        </a:cubicBezTo>
                        <a:cubicBezTo>
                          <a:pt x="1106" y="183"/>
                          <a:pt x="1104" y="177"/>
                          <a:pt x="1104" y="168"/>
                        </a:cubicBezTo>
                        <a:cubicBezTo>
                          <a:pt x="1104" y="100"/>
                          <a:pt x="1104" y="100"/>
                          <a:pt x="1104" y="100"/>
                        </a:cubicBezTo>
                        <a:lnTo>
                          <a:pt x="1139" y="10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67225" tIns="33600" rIns="67225" bIns="33600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788" b="0" i="0" u="none" strike="noStrike" cap="none">
                      <a:solidFill>
                        <a:srgbClr val="1A1A1A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</p:grpSp>
          </p:grpSp>
          <p:grpSp>
            <p:nvGrpSpPr>
              <p:cNvPr id="211" name="Google Shape;211;p39"/>
              <p:cNvGrpSpPr/>
              <p:nvPr/>
            </p:nvGrpSpPr>
            <p:grpSpPr>
              <a:xfrm>
                <a:off x="-7356835" y="6725489"/>
                <a:ext cx="3073314" cy="477275"/>
                <a:chOff x="210989" y="5921118"/>
                <a:chExt cx="3903116" cy="606140"/>
              </a:xfrm>
            </p:grpSpPr>
            <p:cxnSp>
              <p:nvCxnSpPr>
                <p:cNvPr id="212" name="Google Shape;212;p39"/>
                <p:cNvCxnSpPr/>
                <p:nvPr/>
              </p:nvCxnSpPr>
              <p:spPr>
                <a:xfrm>
                  <a:off x="632760" y="5925005"/>
                  <a:ext cx="30657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213" name="Google Shape;213;p39"/>
                <p:cNvCxnSpPr/>
                <p:nvPr/>
              </p:nvCxnSpPr>
              <p:spPr>
                <a:xfrm>
                  <a:off x="632760" y="5921121"/>
                  <a:ext cx="0" cy="1632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214" name="Google Shape;214;p39"/>
                <p:cNvCxnSpPr/>
                <p:nvPr/>
              </p:nvCxnSpPr>
              <p:spPr>
                <a:xfrm>
                  <a:off x="1397422" y="5921121"/>
                  <a:ext cx="0" cy="1632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215" name="Google Shape;215;p39"/>
                <p:cNvCxnSpPr/>
                <p:nvPr/>
              </p:nvCxnSpPr>
              <p:spPr>
                <a:xfrm>
                  <a:off x="2162084" y="5921121"/>
                  <a:ext cx="0" cy="1632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216" name="Google Shape;216;p39"/>
                <p:cNvCxnSpPr/>
                <p:nvPr/>
              </p:nvCxnSpPr>
              <p:spPr>
                <a:xfrm>
                  <a:off x="2926747" y="5921121"/>
                  <a:ext cx="0" cy="1632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217" name="Google Shape;217;p39"/>
                <p:cNvCxnSpPr/>
                <p:nvPr/>
              </p:nvCxnSpPr>
              <p:spPr>
                <a:xfrm>
                  <a:off x="3691414" y="5921118"/>
                  <a:ext cx="0" cy="1632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sp>
              <p:nvSpPr>
                <p:cNvPr id="218" name="Google Shape;218;p39"/>
                <p:cNvSpPr txBox="1"/>
                <p:nvPr/>
              </p:nvSpPr>
              <p:spPr>
                <a:xfrm>
                  <a:off x="210989" y="6000142"/>
                  <a:ext cx="847800" cy="5271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134425" tIns="107550" rIns="134425" bIns="107550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375" b="0" i="0" u="none" strike="noStrike" cap="none">
                      <a:solidFill>
                        <a:srgbClr val="FFFFFF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rPr>
                    <a:t>1993</a:t>
                  </a:r>
                  <a:endParaRPr/>
                </a:p>
              </p:txBody>
            </p:sp>
            <p:sp>
              <p:nvSpPr>
                <p:cNvPr id="219" name="Google Shape;219;p39"/>
                <p:cNvSpPr txBox="1"/>
                <p:nvPr/>
              </p:nvSpPr>
              <p:spPr>
                <a:xfrm>
                  <a:off x="3266305" y="6000146"/>
                  <a:ext cx="847800" cy="5271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134425" tIns="107550" rIns="134425" bIns="107550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375" b="0" i="0" u="none" strike="noStrike" cap="none">
                      <a:solidFill>
                        <a:srgbClr val="FFFFFF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rPr>
                    <a:t>2017</a:t>
                  </a:r>
                  <a:endParaRPr/>
                </a:p>
              </p:txBody>
            </p:sp>
            <p:sp>
              <p:nvSpPr>
                <p:cNvPr id="220" name="Google Shape;220;p39"/>
                <p:cNvSpPr txBox="1"/>
                <p:nvPr/>
              </p:nvSpPr>
              <p:spPr>
                <a:xfrm>
                  <a:off x="921243" y="6000150"/>
                  <a:ext cx="955800" cy="5271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134425" tIns="107550" rIns="134425" bIns="107550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375" b="0" i="0" u="none" strike="noStrike" cap="none">
                      <a:solidFill>
                        <a:srgbClr val="FFFFFF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rPr>
                    <a:t>2000</a:t>
                  </a:r>
                  <a:endParaRPr/>
                </a:p>
              </p:txBody>
            </p:sp>
            <p:sp>
              <p:nvSpPr>
                <p:cNvPr id="221" name="Google Shape;221;p39"/>
                <p:cNvSpPr txBox="1"/>
                <p:nvPr/>
              </p:nvSpPr>
              <p:spPr>
                <a:xfrm>
                  <a:off x="1688448" y="6000154"/>
                  <a:ext cx="955800" cy="5271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134425" tIns="107550" rIns="134425" bIns="107550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375" b="0" i="0" u="none" strike="noStrike" cap="none">
                      <a:solidFill>
                        <a:srgbClr val="FFFFFF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rPr>
                    <a:t>2006</a:t>
                  </a:r>
                  <a:endParaRPr/>
                </a:p>
              </p:txBody>
            </p:sp>
            <p:sp>
              <p:nvSpPr>
                <p:cNvPr id="222" name="Google Shape;222;p39"/>
                <p:cNvSpPr txBox="1"/>
                <p:nvPr/>
              </p:nvSpPr>
              <p:spPr>
                <a:xfrm>
                  <a:off x="2448180" y="6000158"/>
                  <a:ext cx="955800" cy="5271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134425" tIns="107550" rIns="134425" bIns="107550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375" b="0" i="0" u="none" strike="noStrike" cap="none">
                      <a:solidFill>
                        <a:srgbClr val="FFFFFF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rPr>
                    <a:t>2010</a:t>
                  </a:r>
                  <a:endParaRPr/>
                </a:p>
              </p:txBody>
            </p:sp>
          </p:grpSp>
        </p:grpSp>
      </p:grpSp>
      <p:sp>
        <p:nvSpPr>
          <p:cNvPr id="223" name="Google Shape;223;p39"/>
          <p:cNvSpPr txBox="1"/>
          <p:nvPr/>
        </p:nvSpPr>
        <p:spPr>
          <a:xfrm>
            <a:off x="2556517" y="1675101"/>
            <a:ext cx="1903800" cy="1903800"/>
          </a:xfrm>
          <a:prstGeom prst="rect">
            <a:avLst/>
          </a:prstGeom>
          <a:solidFill>
            <a:srgbClr val="424242">
              <a:alpha val="4509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60"/>
              <a:buFont typeface="Noto Sans Symbols"/>
              <a:buNone/>
            </a:pPr>
            <a:endParaRPr sz="2400" b="0" i="0" u="none" strike="noStrike" cap="none">
              <a:solidFill>
                <a:srgbClr val="1A1A1A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24" name="Google Shape;224;p39"/>
          <p:cNvSpPr/>
          <p:nvPr/>
        </p:nvSpPr>
        <p:spPr>
          <a:xfrm>
            <a:off x="2556158" y="2157647"/>
            <a:ext cx="1903800" cy="9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6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5.1</a:t>
            </a:r>
            <a:r>
              <a:rPr lang="en" sz="1500" b="0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%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 b="0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Switchboard speech </a:t>
            </a:r>
            <a:br>
              <a:rPr lang="en" sz="1200" b="0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</a:br>
            <a:r>
              <a:rPr lang="en" sz="1200" b="0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recognition test</a:t>
            </a:r>
            <a:endParaRPr/>
          </a:p>
        </p:txBody>
      </p:sp>
      <p:pic>
        <p:nvPicPr>
          <p:cNvPr id="225" name="Google Shape;225;p3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36621" y="1672388"/>
            <a:ext cx="1906524" cy="1906524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39"/>
          <p:cNvSpPr txBox="1"/>
          <p:nvPr/>
        </p:nvSpPr>
        <p:spPr>
          <a:xfrm>
            <a:off x="433957" y="1669147"/>
            <a:ext cx="1903800" cy="1903800"/>
          </a:xfrm>
          <a:prstGeom prst="rect">
            <a:avLst/>
          </a:prstGeom>
          <a:solidFill>
            <a:srgbClr val="424242">
              <a:alpha val="4509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60"/>
              <a:buFont typeface="Noto Sans Symbols"/>
              <a:buNone/>
            </a:pPr>
            <a:endParaRPr sz="2400" b="0" i="0" u="none" strike="noStrike" cap="none">
              <a:solidFill>
                <a:srgbClr val="1A1A1A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27" name="Google Shape;227;p39"/>
          <p:cNvSpPr/>
          <p:nvPr/>
        </p:nvSpPr>
        <p:spPr>
          <a:xfrm>
            <a:off x="436621" y="2157647"/>
            <a:ext cx="1903800" cy="9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6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96</a:t>
            </a:r>
            <a:r>
              <a:rPr lang="en" sz="1500" b="0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%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 b="0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RESNET vision test </a:t>
            </a:r>
            <a:br>
              <a:rPr lang="en" sz="1200" b="0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</a:br>
            <a:r>
              <a:rPr lang="en" sz="1200" b="0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152 layers</a:t>
            </a:r>
            <a:endParaRPr/>
          </a:p>
        </p:txBody>
      </p:sp>
      <p:pic>
        <p:nvPicPr>
          <p:cNvPr id="228" name="Google Shape;228;p39" descr="A picture containing wall, clock, object&#10;&#10;Description generated with high confidence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765042" y="1672387"/>
            <a:ext cx="1906524" cy="1906524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39"/>
          <p:cNvSpPr txBox="1"/>
          <p:nvPr/>
        </p:nvSpPr>
        <p:spPr>
          <a:xfrm>
            <a:off x="6767755" y="1675100"/>
            <a:ext cx="1903800" cy="1903800"/>
          </a:xfrm>
          <a:prstGeom prst="rect">
            <a:avLst/>
          </a:prstGeom>
          <a:solidFill>
            <a:srgbClr val="424242">
              <a:alpha val="4509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60"/>
              <a:buFont typeface="Noto Sans Symbols"/>
              <a:buNone/>
            </a:pPr>
            <a:endParaRPr sz="2400" b="0" i="0" u="none" strike="noStrike" cap="none">
              <a:solidFill>
                <a:srgbClr val="1A1A1A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30" name="Google Shape;230;p39"/>
          <p:cNvSpPr/>
          <p:nvPr/>
        </p:nvSpPr>
        <p:spPr>
          <a:xfrm>
            <a:off x="6767037" y="2157647"/>
            <a:ext cx="1903800" cy="9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6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88.5</a:t>
            </a:r>
            <a:r>
              <a:rPr lang="en" sz="1500" b="0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%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 b="0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SQuAD reading </a:t>
            </a:r>
            <a:br>
              <a:rPr lang="en" sz="1200" b="0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</a:br>
            <a:r>
              <a:rPr lang="en" sz="1200" b="0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comprehension test</a:t>
            </a:r>
            <a:endParaRPr/>
          </a:p>
        </p:txBody>
      </p:sp>
      <p:pic>
        <p:nvPicPr>
          <p:cNvPr id="231" name="Google Shape;231;p39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698939" y="1669148"/>
            <a:ext cx="1906867" cy="1909763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39"/>
          <p:cNvSpPr txBox="1"/>
          <p:nvPr/>
        </p:nvSpPr>
        <p:spPr>
          <a:xfrm>
            <a:off x="4700199" y="1669147"/>
            <a:ext cx="1903800" cy="1903800"/>
          </a:xfrm>
          <a:prstGeom prst="rect">
            <a:avLst/>
          </a:prstGeom>
          <a:solidFill>
            <a:srgbClr val="424242">
              <a:alpha val="4509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60"/>
              <a:buFont typeface="Noto Sans Symbols"/>
              <a:buNone/>
            </a:pPr>
            <a:endParaRPr sz="2400" b="0" i="0" u="none" strike="noStrike" cap="none">
              <a:solidFill>
                <a:srgbClr val="1A1A1A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33" name="Google Shape;233;p39"/>
          <p:cNvSpPr/>
          <p:nvPr/>
        </p:nvSpPr>
        <p:spPr>
          <a:xfrm>
            <a:off x="4700918" y="2157647"/>
            <a:ext cx="1906200" cy="7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685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69.9</a:t>
            </a:r>
            <a:r>
              <a:rPr lang="en" sz="1500" b="0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%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 b="0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MT research system</a:t>
            </a:r>
            <a:endParaRPr/>
          </a:p>
        </p:txBody>
      </p:sp>
      <p:sp>
        <p:nvSpPr>
          <p:cNvPr id="234" name="Google Shape;234;p39"/>
          <p:cNvSpPr txBox="1"/>
          <p:nvPr/>
        </p:nvSpPr>
        <p:spPr>
          <a:xfrm>
            <a:off x="435093" y="3641282"/>
            <a:ext cx="1906800" cy="53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8D4"/>
              </a:buClr>
              <a:buSzPts val="1050"/>
              <a:buFont typeface="Arial"/>
              <a:buNone/>
            </a:pPr>
            <a:r>
              <a:rPr lang="en" b="1" i="0" u="none" strike="noStrike" cap="none">
                <a:solidFill>
                  <a:srgbClr val="0078D4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2016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1A1A1A"/>
              </a:buClr>
              <a:buSzPts val="1050"/>
              <a:buFont typeface="Arial"/>
              <a:buNone/>
            </a:pPr>
            <a:r>
              <a:rPr lang="en" b="0" i="0" u="none" strike="noStrike" cap="none">
                <a:solidFill>
                  <a:srgbClr val="1A1A1A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Object recognition </a:t>
            </a:r>
            <a:br>
              <a:rPr lang="en" b="0" i="0" u="none" strike="noStrike" cap="none">
                <a:solidFill>
                  <a:srgbClr val="1A1A1A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</a:br>
            <a:r>
              <a:rPr lang="en" b="0" i="0" u="none" strike="noStrike" cap="none">
                <a:solidFill>
                  <a:srgbClr val="1A1A1A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Human parity</a:t>
            </a:r>
            <a:endParaRPr/>
          </a:p>
        </p:txBody>
      </p:sp>
      <p:sp>
        <p:nvSpPr>
          <p:cNvPr id="235" name="Google Shape;235;p39"/>
          <p:cNvSpPr txBox="1"/>
          <p:nvPr/>
        </p:nvSpPr>
        <p:spPr>
          <a:xfrm>
            <a:off x="2542524" y="3641282"/>
            <a:ext cx="1906800" cy="53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8D4"/>
              </a:buClr>
              <a:buSzPts val="1050"/>
              <a:buFont typeface="Arial"/>
              <a:buNone/>
            </a:pPr>
            <a:r>
              <a:rPr lang="en" b="1" i="0" u="none" strike="noStrike" cap="none">
                <a:solidFill>
                  <a:srgbClr val="0078D4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2017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1A1A1A"/>
              </a:buClr>
              <a:buSzPts val="1050"/>
              <a:buFont typeface="Arial"/>
              <a:buNone/>
            </a:pPr>
            <a:r>
              <a:rPr lang="en" b="0" i="0" u="none" strike="noStrike" cap="none">
                <a:solidFill>
                  <a:srgbClr val="1A1A1A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Speech recognition</a:t>
            </a:r>
            <a:br>
              <a:rPr lang="en" b="0" i="0" u="none" strike="noStrike" cap="none">
                <a:solidFill>
                  <a:srgbClr val="1A1A1A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</a:br>
            <a:r>
              <a:rPr lang="en" b="0" i="0" u="none" strike="noStrike" cap="none">
                <a:solidFill>
                  <a:srgbClr val="1A1A1A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Human parity</a:t>
            </a:r>
            <a:endParaRPr/>
          </a:p>
        </p:txBody>
      </p:sp>
      <p:sp>
        <p:nvSpPr>
          <p:cNvPr id="236" name="Google Shape;236;p39"/>
          <p:cNvSpPr txBox="1"/>
          <p:nvPr/>
        </p:nvSpPr>
        <p:spPr>
          <a:xfrm>
            <a:off x="6764699" y="3641282"/>
            <a:ext cx="1994700" cy="53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8D4"/>
              </a:buClr>
              <a:buSzPts val="1050"/>
              <a:buFont typeface="Arial"/>
              <a:buNone/>
            </a:pPr>
            <a:r>
              <a:rPr lang="en" b="1" i="0" u="none" strike="noStrike" cap="none">
                <a:solidFill>
                  <a:srgbClr val="0078D4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2018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1A1A1A"/>
              </a:buClr>
              <a:buSzPts val="1050"/>
              <a:buFont typeface="Arial"/>
              <a:buNone/>
            </a:pPr>
            <a:r>
              <a:rPr lang="en" b="0" i="0" u="none" strike="noStrike" cap="none">
                <a:solidFill>
                  <a:srgbClr val="1A1A1A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Machine reading comprehension</a:t>
            </a:r>
            <a:br>
              <a:rPr lang="en" b="0" i="0" u="none" strike="noStrike" cap="none">
                <a:solidFill>
                  <a:srgbClr val="1A1A1A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</a:br>
            <a:r>
              <a:rPr lang="en" b="0" i="0" u="none" strike="noStrike" cap="none">
                <a:solidFill>
                  <a:srgbClr val="1A1A1A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Human parity </a:t>
            </a:r>
            <a:endParaRPr/>
          </a:p>
        </p:txBody>
      </p:sp>
      <p:sp>
        <p:nvSpPr>
          <p:cNvPr id="237" name="Google Shape;237;p39"/>
          <p:cNvSpPr txBox="1"/>
          <p:nvPr/>
        </p:nvSpPr>
        <p:spPr>
          <a:xfrm>
            <a:off x="4698939" y="3641282"/>
            <a:ext cx="1906800" cy="53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8D4"/>
              </a:buClr>
              <a:buSzPts val="1050"/>
              <a:buFont typeface="Arial"/>
              <a:buNone/>
            </a:pPr>
            <a:r>
              <a:rPr lang="en" b="1" i="0" u="none" strike="noStrike" cap="none">
                <a:solidFill>
                  <a:srgbClr val="0078D4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2018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1A1A1A"/>
              </a:buClr>
              <a:buSzPts val="1050"/>
              <a:buFont typeface="Arial"/>
              <a:buNone/>
            </a:pPr>
            <a:r>
              <a:rPr lang="en" b="0" i="0" u="none" strike="noStrike" cap="none">
                <a:solidFill>
                  <a:srgbClr val="1A1A1A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Machine translation</a:t>
            </a:r>
            <a:br>
              <a:rPr lang="en" b="0" i="0" u="none" strike="noStrike" cap="none">
                <a:solidFill>
                  <a:srgbClr val="1A1A1A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</a:br>
            <a:r>
              <a:rPr lang="en" b="0" i="0" u="none" strike="noStrike" cap="none">
                <a:solidFill>
                  <a:srgbClr val="1A1A1A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Human parity</a:t>
            </a:r>
            <a:endParaRPr/>
          </a:p>
        </p:txBody>
      </p:sp>
      <p:sp>
        <p:nvSpPr>
          <p:cNvPr id="238" name="Google Shape;238;p39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Quattrocento Sans"/>
              <a:buNone/>
            </a:pPr>
            <a:r>
              <a:rPr lang="en"/>
              <a:t>Microsoft ML breakthroughs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9" name="Google Shape;479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0975" y="1821988"/>
            <a:ext cx="1130324" cy="1130324"/>
          </a:xfrm>
          <a:prstGeom prst="rect">
            <a:avLst/>
          </a:prstGeom>
          <a:noFill/>
          <a:ln>
            <a:noFill/>
          </a:ln>
        </p:spPr>
      </p:pic>
      <p:sp>
        <p:nvSpPr>
          <p:cNvPr id="480" name="Google Shape;480;p59"/>
          <p:cNvSpPr txBox="1"/>
          <p:nvPr/>
        </p:nvSpPr>
        <p:spPr>
          <a:xfrm>
            <a:off x="696845" y="3062917"/>
            <a:ext cx="9021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Roboto"/>
                <a:ea typeface="Roboto"/>
                <a:cs typeface="Roboto"/>
                <a:sym typeface="Roboto"/>
              </a:rPr>
              <a:t>Ingest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481" name="Google Shape;481;p59"/>
          <p:cNvGrpSpPr/>
          <p:nvPr/>
        </p:nvGrpSpPr>
        <p:grpSpPr>
          <a:xfrm>
            <a:off x="1756325" y="1940035"/>
            <a:ext cx="1670287" cy="1524182"/>
            <a:chOff x="1832525" y="1940035"/>
            <a:chExt cx="1670287" cy="1524182"/>
          </a:xfrm>
        </p:grpSpPr>
        <p:pic>
          <p:nvPicPr>
            <p:cNvPr id="482" name="Google Shape;482;p5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372488" y="1940035"/>
              <a:ext cx="1130324" cy="11303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83" name="Google Shape;483;p59"/>
            <p:cNvSpPr txBox="1"/>
            <p:nvPr/>
          </p:nvSpPr>
          <p:spPr>
            <a:xfrm>
              <a:off x="2416191" y="3160017"/>
              <a:ext cx="1042934" cy="30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>
                  <a:latin typeface="Roboto"/>
                  <a:ea typeface="Roboto"/>
                  <a:cs typeface="Roboto"/>
                  <a:sym typeface="Roboto"/>
                </a:rPr>
                <a:t>Engineer &amp; Split</a:t>
              </a:r>
              <a:endParaRPr b="1" dirty="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84" name="Google Shape;484;p59"/>
            <p:cNvSpPr/>
            <p:nvPr/>
          </p:nvSpPr>
          <p:spPr>
            <a:xfrm>
              <a:off x="1832525" y="2401538"/>
              <a:ext cx="414600" cy="2073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00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5" name="Google Shape;485;p59"/>
          <p:cNvGrpSpPr/>
          <p:nvPr/>
        </p:nvGrpSpPr>
        <p:grpSpPr>
          <a:xfrm>
            <a:off x="3511313" y="1364579"/>
            <a:ext cx="1290858" cy="2623225"/>
            <a:chOff x="3587513" y="1364579"/>
            <a:chExt cx="1290858" cy="2623225"/>
          </a:xfrm>
        </p:grpSpPr>
        <p:pic>
          <p:nvPicPr>
            <p:cNvPr id="486" name="Google Shape;486;p5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027314" y="2946931"/>
              <a:ext cx="800013" cy="8000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7" name="Google Shape;487;p59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041594" y="1364579"/>
              <a:ext cx="771452" cy="77146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88" name="Google Shape;488;p59"/>
            <p:cNvSpPr txBox="1"/>
            <p:nvPr/>
          </p:nvSpPr>
          <p:spPr>
            <a:xfrm>
              <a:off x="3976270" y="2083342"/>
              <a:ext cx="902100" cy="30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latin typeface="Roboto"/>
                  <a:ea typeface="Roboto"/>
                  <a:cs typeface="Roboto"/>
                  <a:sym typeface="Roboto"/>
                </a:rPr>
                <a:t>Train Data</a:t>
              </a:r>
              <a:endParaRPr b="1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89" name="Google Shape;489;p59"/>
            <p:cNvSpPr txBox="1"/>
            <p:nvPr/>
          </p:nvSpPr>
          <p:spPr>
            <a:xfrm>
              <a:off x="3976270" y="3683604"/>
              <a:ext cx="902100" cy="30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latin typeface="Roboto"/>
                  <a:ea typeface="Roboto"/>
                  <a:cs typeface="Roboto"/>
                  <a:sym typeface="Roboto"/>
                </a:rPr>
                <a:t>Test</a:t>
              </a:r>
              <a:br>
                <a:rPr lang="en" b="1">
                  <a:latin typeface="Roboto"/>
                  <a:ea typeface="Roboto"/>
                  <a:cs typeface="Roboto"/>
                  <a:sym typeface="Roboto"/>
                </a:rPr>
              </a:br>
              <a:r>
                <a:rPr lang="en" b="1">
                  <a:latin typeface="Roboto"/>
                  <a:ea typeface="Roboto"/>
                  <a:cs typeface="Roboto"/>
                  <a:sym typeface="Roboto"/>
                </a:rPr>
                <a:t>Data</a:t>
              </a:r>
              <a:endParaRPr b="1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90" name="Google Shape;490;p59"/>
            <p:cNvSpPr/>
            <p:nvPr/>
          </p:nvSpPr>
          <p:spPr>
            <a:xfrm rot="-2700000">
              <a:off x="3600160" y="2131709"/>
              <a:ext cx="414506" cy="207465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00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59"/>
            <p:cNvSpPr/>
            <p:nvPr/>
          </p:nvSpPr>
          <p:spPr>
            <a:xfrm rot="2700000">
              <a:off x="3600160" y="2872809"/>
              <a:ext cx="414506" cy="207465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00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2" name="Google Shape;492;p59"/>
          <p:cNvGrpSpPr/>
          <p:nvPr/>
        </p:nvGrpSpPr>
        <p:grpSpPr>
          <a:xfrm>
            <a:off x="4849963" y="1776375"/>
            <a:ext cx="1841524" cy="1590742"/>
            <a:chOff x="4926163" y="1776375"/>
            <a:chExt cx="1841524" cy="1590742"/>
          </a:xfrm>
        </p:grpSpPr>
        <p:pic>
          <p:nvPicPr>
            <p:cNvPr id="493" name="Google Shape;493;p59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5504238" y="1776375"/>
              <a:ext cx="1263450" cy="12634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94" name="Google Shape;494;p59"/>
            <p:cNvSpPr txBox="1"/>
            <p:nvPr/>
          </p:nvSpPr>
          <p:spPr>
            <a:xfrm>
              <a:off x="5684908" y="3062917"/>
              <a:ext cx="902100" cy="30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latin typeface="Roboto"/>
                  <a:ea typeface="Roboto"/>
                  <a:cs typeface="Roboto"/>
                  <a:sym typeface="Roboto"/>
                </a:rPr>
                <a:t>Train</a:t>
              </a:r>
              <a:endParaRPr b="1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95" name="Google Shape;495;p59"/>
            <p:cNvSpPr/>
            <p:nvPr/>
          </p:nvSpPr>
          <p:spPr>
            <a:xfrm rot="-8100000" flipH="1">
              <a:off x="4938810" y="2131709"/>
              <a:ext cx="414506" cy="207465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00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59"/>
            <p:cNvSpPr/>
            <p:nvPr/>
          </p:nvSpPr>
          <p:spPr>
            <a:xfrm rot="8100000" flipH="1">
              <a:off x="4938810" y="2872809"/>
              <a:ext cx="414506" cy="207465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00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7" name="Google Shape;497;p59"/>
          <p:cNvGrpSpPr/>
          <p:nvPr/>
        </p:nvGrpSpPr>
        <p:grpSpPr>
          <a:xfrm>
            <a:off x="6791663" y="1711386"/>
            <a:ext cx="2002763" cy="1655731"/>
            <a:chOff x="6867863" y="1711386"/>
            <a:chExt cx="2002763" cy="1655731"/>
          </a:xfrm>
        </p:grpSpPr>
        <p:pic>
          <p:nvPicPr>
            <p:cNvPr id="498" name="Google Shape;498;p59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7382675" y="1711386"/>
              <a:ext cx="1487950" cy="135153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99" name="Google Shape;499;p59"/>
            <p:cNvSpPr txBox="1"/>
            <p:nvPr/>
          </p:nvSpPr>
          <p:spPr>
            <a:xfrm>
              <a:off x="7642945" y="3062917"/>
              <a:ext cx="902100" cy="30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latin typeface="Roboto"/>
                  <a:ea typeface="Roboto"/>
                  <a:cs typeface="Roboto"/>
                  <a:sym typeface="Roboto"/>
                </a:rPr>
                <a:t>Serve</a:t>
              </a:r>
              <a:endParaRPr b="1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00" name="Google Shape;500;p59"/>
            <p:cNvSpPr/>
            <p:nvPr/>
          </p:nvSpPr>
          <p:spPr>
            <a:xfrm>
              <a:off x="6867863" y="2304450"/>
              <a:ext cx="414600" cy="2073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00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1" name="Google Shape;501;p59"/>
          <p:cNvGrpSpPr/>
          <p:nvPr/>
        </p:nvGrpSpPr>
        <p:grpSpPr>
          <a:xfrm>
            <a:off x="7601650" y="367925"/>
            <a:ext cx="881400" cy="1222229"/>
            <a:chOff x="7601650" y="367925"/>
            <a:chExt cx="881400" cy="1222229"/>
          </a:xfrm>
        </p:grpSpPr>
        <p:grpSp>
          <p:nvGrpSpPr>
            <p:cNvPr id="502" name="Google Shape;502;p59"/>
            <p:cNvGrpSpPr/>
            <p:nvPr/>
          </p:nvGrpSpPr>
          <p:grpSpPr>
            <a:xfrm>
              <a:off x="7601650" y="367925"/>
              <a:ext cx="881400" cy="780300"/>
              <a:chOff x="7647550" y="413125"/>
              <a:chExt cx="881400" cy="780300"/>
            </a:xfrm>
          </p:grpSpPr>
          <p:sp>
            <p:nvSpPr>
              <p:cNvPr id="503" name="Google Shape;503;p59"/>
              <p:cNvSpPr/>
              <p:nvPr/>
            </p:nvSpPr>
            <p:spPr>
              <a:xfrm>
                <a:off x="7647550" y="413125"/>
                <a:ext cx="881400" cy="780300"/>
              </a:xfrm>
              <a:prstGeom prst="rect">
                <a:avLst/>
              </a:prstGeom>
              <a:solidFill>
                <a:srgbClr val="FFFFFF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" name="Google Shape;504;p59"/>
              <p:cNvSpPr/>
              <p:nvPr/>
            </p:nvSpPr>
            <p:spPr>
              <a:xfrm>
                <a:off x="7825650" y="651175"/>
                <a:ext cx="304200" cy="304200"/>
              </a:xfrm>
              <a:prstGeom prst="rect">
                <a:avLst/>
              </a:prstGeom>
              <a:solidFill>
                <a:srgbClr val="00B050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505" name="Google Shape;505;p59"/>
            <p:cNvCxnSpPr/>
            <p:nvPr/>
          </p:nvCxnSpPr>
          <p:spPr>
            <a:xfrm>
              <a:off x="8038440" y="1269454"/>
              <a:ext cx="7800" cy="3207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sp>
        <p:nvSpPr>
          <p:cNvPr id="506" name="Google Shape;506;p59"/>
          <p:cNvSpPr/>
          <p:nvPr/>
        </p:nvSpPr>
        <p:spPr>
          <a:xfrm>
            <a:off x="6362250" y="3589675"/>
            <a:ext cx="1946400" cy="927300"/>
          </a:xfrm>
          <a:prstGeom prst="wedgeRoundRectCallout">
            <a:avLst>
              <a:gd name="adj1" fmla="val 36788"/>
              <a:gd name="adj2" fmla="val -160886"/>
              <a:gd name="adj3" fmla="val 0"/>
            </a:avLst>
          </a:prstGeom>
          <a:solidFill>
            <a:srgbClr val="FFFFFF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latin typeface="Lato"/>
                <a:ea typeface="Lato"/>
                <a:cs typeface="Lato"/>
                <a:sym typeface="Lato"/>
              </a:rPr>
              <a:t>It’s a circle!</a:t>
            </a:r>
            <a:endParaRPr sz="2100"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07" name="Google Shape;507;p59"/>
          <p:cNvSpPr/>
          <p:nvPr/>
        </p:nvSpPr>
        <p:spPr>
          <a:xfrm>
            <a:off x="4038600" y="655175"/>
            <a:ext cx="205800" cy="205800"/>
          </a:xfrm>
          <a:prstGeom prst="ellipse">
            <a:avLst/>
          </a:prstGeom>
          <a:solidFill>
            <a:srgbClr val="FF99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8" name="Google Shape;508;p59"/>
          <p:cNvSpPr/>
          <p:nvPr/>
        </p:nvSpPr>
        <p:spPr>
          <a:xfrm>
            <a:off x="4344000" y="605975"/>
            <a:ext cx="304200" cy="3042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p59"/>
          <p:cNvSpPr/>
          <p:nvPr/>
        </p:nvSpPr>
        <p:spPr>
          <a:xfrm>
            <a:off x="4015800" y="228575"/>
            <a:ext cx="632400" cy="632400"/>
          </a:xfrm>
          <a:prstGeom prst="ellipse">
            <a:avLst/>
          </a:prstGeom>
          <a:solidFill>
            <a:srgbClr val="00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510;p59"/>
          <p:cNvSpPr/>
          <p:nvPr/>
        </p:nvSpPr>
        <p:spPr>
          <a:xfrm>
            <a:off x="4344000" y="304925"/>
            <a:ext cx="304200" cy="304200"/>
          </a:xfrm>
          <a:prstGeom prst="ellipse">
            <a:avLst/>
          </a:prstGeom>
          <a:solidFill>
            <a:srgbClr val="4A86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59"/>
          <p:cNvSpPr/>
          <p:nvPr/>
        </p:nvSpPr>
        <p:spPr>
          <a:xfrm>
            <a:off x="4061550" y="304925"/>
            <a:ext cx="159900" cy="159900"/>
          </a:xfrm>
          <a:prstGeom prst="ellipse">
            <a:avLst/>
          </a:prstGeom>
          <a:solidFill>
            <a:srgbClr val="FF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12" name="Google Shape;512;p59"/>
          <p:cNvCxnSpPr/>
          <p:nvPr/>
        </p:nvCxnSpPr>
        <p:spPr>
          <a:xfrm>
            <a:off x="4335690" y="977029"/>
            <a:ext cx="7800" cy="3207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13" name="Google Shape;513;p59"/>
          <p:cNvSpPr txBox="1"/>
          <p:nvPr/>
        </p:nvSpPr>
        <p:spPr>
          <a:xfrm>
            <a:off x="6160800" y="4153675"/>
            <a:ext cx="2286900" cy="3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 dirty="0">
                <a:latin typeface="Roboto"/>
                <a:ea typeface="Roboto"/>
                <a:cs typeface="Roboto"/>
                <a:sym typeface="Roboto"/>
              </a:rPr>
              <a:t>??????</a:t>
            </a:r>
            <a:endParaRPr sz="3200"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14" name="Google Shape;514;p59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Circle Detector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60"/>
          <p:cNvSpPr/>
          <p:nvPr/>
        </p:nvSpPr>
        <p:spPr>
          <a:xfrm>
            <a:off x="5073600" y="689700"/>
            <a:ext cx="3414000" cy="3414000"/>
          </a:xfrm>
          <a:prstGeom prst="rect">
            <a:avLst/>
          </a:prstGeom>
          <a:solidFill>
            <a:srgbClr val="6AA84F"/>
          </a:solidFill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" name="Google Shape;520;p60"/>
          <p:cNvSpPr/>
          <p:nvPr/>
        </p:nvSpPr>
        <p:spPr>
          <a:xfrm>
            <a:off x="327160" y="689700"/>
            <a:ext cx="3414000" cy="3414000"/>
          </a:xfrm>
          <a:prstGeom prst="ellipse">
            <a:avLst/>
          </a:prstGeom>
          <a:solidFill>
            <a:srgbClr val="3D85C6"/>
          </a:solidFill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" name="Google Shape;521;p60"/>
          <p:cNvSpPr txBox="1"/>
          <p:nvPr/>
        </p:nvSpPr>
        <p:spPr>
          <a:xfrm>
            <a:off x="2926080" y="1891800"/>
            <a:ext cx="2887890" cy="100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 dirty="0">
                <a:latin typeface="Roboto"/>
                <a:ea typeface="Roboto"/>
                <a:cs typeface="Roboto"/>
                <a:sym typeface="Roboto"/>
              </a:rPr>
              <a:t>???????</a:t>
            </a:r>
            <a:endParaRPr sz="4800" b="1" dirty="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61"/>
          <p:cNvSpPr/>
          <p:nvPr/>
        </p:nvSpPr>
        <p:spPr>
          <a:xfrm>
            <a:off x="1470750" y="689700"/>
            <a:ext cx="3764100" cy="3764100"/>
          </a:xfrm>
          <a:prstGeom prst="rect">
            <a:avLst/>
          </a:prstGeom>
          <a:solidFill>
            <a:srgbClr val="6AA84F"/>
          </a:solidFill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" name="Google Shape;527;p61"/>
          <p:cNvSpPr/>
          <p:nvPr/>
        </p:nvSpPr>
        <p:spPr>
          <a:xfrm>
            <a:off x="1470750" y="689700"/>
            <a:ext cx="3764100" cy="3764100"/>
          </a:xfrm>
          <a:prstGeom prst="ellipse">
            <a:avLst/>
          </a:prstGeom>
          <a:solidFill>
            <a:srgbClr val="3D85C6"/>
          </a:solidFill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28" name="Google Shape;528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49650" y="2963701"/>
            <a:ext cx="1490100" cy="1490100"/>
          </a:xfrm>
          <a:prstGeom prst="rect">
            <a:avLst/>
          </a:prstGeom>
          <a:noFill/>
          <a:ln>
            <a:noFill/>
          </a:ln>
        </p:spPr>
      </p:pic>
      <p:sp>
        <p:nvSpPr>
          <p:cNvPr id="529" name="Google Shape;529;p61"/>
          <p:cNvSpPr/>
          <p:nvPr/>
        </p:nvSpPr>
        <p:spPr>
          <a:xfrm>
            <a:off x="5737950" y="961200"/>
            <a:ext cx="3139800" cy="1490100"/>
          </a:xfrm>
          <a:prstGeom prst="wedgeRoundRectCallout">
            <a:avLst>
              <a:gd name="adj1" fmla="val 10924"/>
              <a:gd name="adj2" fmla="val 84264"/>
              <a:gd name="adj3" fmla="val 0"/>
            </a:avLst>
          </a:prstGeom>
          <a:solidFill>
            <a:srgbClr val="FFFFFF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latin typeface="Lato"/>
                <a:ea typeface="Lato"/>
                <a:cs typeface="Lato"/>
                <a:sym typeface="Lato"/>
              </a:rPr>
              <a:t>Well, that green thing has all the same pixels as a circle… it’s a circle!</a:t>
            </a:r>
            <a:endParaRPr sz="2100" b="1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62"/>
          <p:cNvSpPr/>
          <p:nvPr/>
        </p:nvSpPr>
        <p:spPr>
          <a:xfrm>
            <a:off x="5073600" y="689700"/>
            <a:ext cx="3414000" cy="3414000"/>
          </a:xfrm>
          <a:prstGeom prst="rect">
            <a:avLst/>
          </a:prstGeom>
          <a:solidFill>
            <a:srgbClr val="6AA84F"/>
          </a:solidFill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35" name="Google Shape;535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05163" y="1921274"/>
            <a:ext cx="950862" cy="950840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62"/>
          <p:cNvSpPr/>
          <p:nvPr/>
        </p:nvSpPr>
        <p:spPr>
          <a:xfrm>
            <a:off x="327175" y="689700"/>
            <a:ext cx="3414000" cy="3414000"/>
          </a:xfrm>
          <a:prstGeom prst="ellipse">
            <a:avLst/>
          </a:prstGeom>
          <a:solidFill>
            <a:srgbClr val="3D85C6"/>
          </a:solidFill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7" name="Google Shape;537;p62"/>
          <p:cNvSpPr txBox="1"/>
          <p:nvPr/>
        </p:nvSpPr>
        <p:spPr>
          <a:xfrm>
            <a:off x="6490775" y="4406750"/>
            <a:ext cx="1046700" cy="65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38" name="Google Shape;538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58750" y="1921282"/>
            <a:ext cx="950862" cy="9508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63"/>
          <p:cNvSpPr txBox="1">
            <a:spLocks noGrp="1"/>
          </p:cNvSpPr>
          <p:nvPr>
            <p:ph type="title"/>
          </p:nvPr>
        </p:nvSpPr>
        <p:spPr>
          <a:xfrm>
            <a:off x="1440874" y="2095322"/>
            <a:ext cx="6262200" cy="91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Quattrocento Sans"/>
              <a:buNone/>
            </a:pPr>
            <a:r>
              <a:rPr lang="en" dirty="0">
                <a:latin typeface="Roboto"/>
              </a:rPr>
              <a:t>Surely, Advanced Models are Better </a:t>
            </a:r>
            <a:br>
              <a:rPr lang="en" dirty="0">
                <a:latin typeface="Roboto"/>
              </a:rPr>
            </a:br>
            <a:r>
              <a:rPr lang="en" dirty="0">
                <a:latin typeface="Roboto"/>
              </a:rPr>
              <a:t>… Right?</a:t>
            </a:r>
            <a:endParaRPr dirty="0">
              <a:latin typeface="Robot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9" name="Google Shape;549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0925" y="90875"/>
            <a:ext cx="7008097" cy="48386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50" name="Google Shape;550;p64"/>
          <p:cNvGrpSpPr/>
          <p:nvPr/>
        </p:nvGrpSpPr>
        <p:grpSpPr>
          <a:xfrm>
            <a:off x="506300" y="2025225"/>
            <a:ext cx="2494037" cy="2395767"/>
            <a:chOff x="506300" y="2025225"/>
            <a:chExt cx="2494037" cy="2395767"/>
          </a:xfrm>
        </p:grpSpPr>
        <p:sp>
          <p:nvSpPr>
            <p:cNvPr id="551" name="Google Shape;551;p64"/>
            <p:cNvSpPr/>
            <p:nvPr/>
          </p:nvSpPr>
          <p:spPr>
            <a:xfrm>
              <a:off x="506300" y="2025225"/>
              <a:ext cx="2465400" cy="4212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64"/>
            <p:cNvSpPr/>
            <p:nvPr/>
          </p:nvSpPr>
          <p:spPr>
            <a:xfrm rot="3059503">
              <a:off x="943549" y="3361801"/>
              <a:ext cx="2465077" cy="124581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53" name="Google Shape;553;p64"/>
          <p:cNvSpPr txBox="1"/>
          <p:nvPr/>
        </p:nvSpPr>
        <p:spPr>
          <a:xfrm>
            <a:off x="124500" y="4817100"/>
            <a:ext cx="8895000" cy="2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Lato"/>
                <a:ea typeface="Lato"/>
                <a:cs typeface="Lato"/>
                <a:sym typeface="Lato"/>
              </a:rPr>
              <a:t>“Why Should I Trust You?” Explaining the Predictions of Any Classifier - Ribeiro, Singh, Guestrin</a:t>
            </a:r>
            <a:endParaRPr sz="1200" b="1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65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Explanation Reveals Why</a:t>
            </a:r>
            <a:endParaRPr/>
          </a:p>
        </p:txBody>
      </p:sp>
      <p:pic>
        <p:nvPicPr>
          <p:cNvPr id="559" name="Google Shape;559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762" y="656900"/>
            <a:ext cx="7684476" cy="421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66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Explanation Reveals Why</a:t>
            </a:r>
            <a:endParaRPr/>
          </a:p>
        </p:txBody>
      </p:sp>
      <p:pic>
        <p:nvPicPr>
          <p:cNvPr id="565" name="Google Shape;565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71450"/>
            <a:ext cx="8503072" cy="42196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66" name="Google Shape;566;p66"/>
          <p:cNvGrpSpPr/>
          <p:nvPr/>
        </p:nvGrpSpPr>
        <p:grpSpPr>
          <a:xfrm>
            <a:off x="4414800" y="2862750"/>
            <a:ext cx="3832650" cy="1764900"/>
            <a:chOff x="4414800" y="2862750"/>
            <a:chExt cx="3832650" cy="1764900"/>
          </a:xfrm>
        </p:grpSpPr>
        <p:sp>
          <p:nvSpPr>
            <p:cNvPr id="567" name="Google Shape;567;p66"/>
            <p:cNvSpPr/>
            <p:nvPr/>
          </p:nvSpPr>
          <p:spPr>
            <a:xfrm>
              <a:off x="4414800" y="3085150"/>
              <a:ext cx="1097700" cy="1490400"/>
            </a:xfrm>
            <a:prstGeom prst="roundRect">
              <a:avLst>
                <a:gd name="adj" fmla="val 16667"/>
              </a:avLst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66"/>
            <p:cNvSpPr/>
            <p:nvPr/>
          </p:nvSpPr>
          <p:spPr>
            <a:xfrm>
              <a:off x="7007850" y="2862750"/>
              <a:ext cx="1239600" cy="1764900"/>
            </a:xfrm>
            <a:prstGeom prst="roundRect">
              <a:avLst>
                <a:gd name="adj" fmla="val 16667"/>
              </a:avLst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66"/>
            <p:cNvSpPr/>
            <p:nvPr/>
          </p:nvSpPr>
          <p:spPr>
            <a:xfrm>
              <a:off x="5621425" y="3809100"/>
              <a:ext cx="1182900" cy="690900"/>
            </a:xfrm>
            <a:prstGeom prst="roundRect">
              <a:avLst>
                <a:gd name="adj" fmla="val 16667"/>
              </a:avLst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0" name="Google Shape;570;p66"/>
          <p:cNvGrpSpPr/>
          <p:nvPr/>
        </p:nvGrpSpPr>
        <p:grpSpPr>
          <a:xfrm>
            <a:off x="5274791" y="1363650"/>
            <a:ext cx="2924909" cy="2309500"/>
            <a:chOff x="5274791" y="1363650"/>
            <a:chExt cx="2924909" cy="2309500"/>
          </a:xfrm>
        </p:grpSpPr>
        <p:cxnSp>
          <p:nvCxnSpPr>
            <p:cNvPr id="571" name="Google Shape;571;p66"/>
            <p:cNvCxnSpPr/>
            <p:nvPr/>
          </p:nvCxnSpPr>
          <p:spPr>
            <a:xfrm flipH="1">
              <a:off x="5585300" y="1945575"/>
              <a:ext cx="346500" cy="8721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72" name="Google Shape;572;p66"/>
            <p:cNvCxnSpPr/>
            <p:nvPr/>
          </p:nvCxnSpPr>
          <p:spPr>
            <a:xfrm>
              <a:off x="6205750" y="1967950"/>
              <a:ext cx="39000" cy="17052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73" name="Google Shape;573;p66"/>
            <p:cNvCxnSpPr/>
            <p:nvPr/>
          </p:nvCxnSpPr>
          <p:spPr>
            <a:xfrm>
              <a:off x="6502050" y="1990300"/>
              <a:ext cx="542100" cy="7545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574" name="Google Shape;574;p66"/>
            <p:cNvSpPr txBox="1"/>
            <p:nvPr/>
          </p:nvSpPr>
          <p:spPr>
            <a:xfrm>
              <a:off x="5274791" y="1576400"/>
              <a:ext cx="1969884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0" rIns="91425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>
                  <a:latin typeface="Roboto"/>
                  <a:ea typeface="Roboto"/>
                  <a:cs typeface="Roboto"/>
                  <a:sym typeface="Roboto"/>
                </a:rPr>
                <a:t>It’s a SNOW Detector</a:t>
              </a:r>
              <a:endParaRPr b="1" dirty="0"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575" name="Google Shape;575;p6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445200" y="1363650"/>
              <a:ext cx="754500" cy="7545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5" name="Google Shape;605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4375" y="778525"/>
            <a:ext cx="3035749" cy="3035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30450" y="1200501"/>
            <a:ext cx="3896550" cy="21918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7" name="Google Shape;607;p69"/>
          <p:cNvGrpSpPr/>
          <p:nvPr/>
        </p:nvGrpSpPr>
        <p:grpSpPr>
          <a:xfrm>
            <a:off x="1337800" y="3814274"/>
            <a:ext cx="1608900" cy="969725"/>
            <a:chOff x="1337800" y="3814275"/>
            <a:chExt cx="1608900" cy="969725"/>
          </a:xfrm>
        </p:grpSpPr>
        <p:cxnSp>
          <p:nvCxnSpPr>
            <p:cNvPr id="608" name="Google Shape;608;p69"/>
            <p:cNvCxnSpPr/>
            <p:nvPr/>
          </p:nvCxnSpPr>
          <p:spPr>
            <a:xfrm>
              <a:off x="2142250" y="3814275"/>
              <a:ext cx="0" cy="3687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609" name="Google Shape;609;p69"/>
            <p:cNvSpPr txBox="1"/>
            <p:nvPr/>
          </p:nvSpPr>
          <p:spPr>
            <a:xfrm>
              <a:off x="1337800" y="4296500"/>
              <a:ext cx="1608900" cy="487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latin typeface="Roboto"/>
                  <a:ea typeface="Roboto"/>
                  <a:cs typeface="Roboto"/>
                  <a:sym typeface="Roboto"/>
                </a:rPr>
                <a:t>Speed Limit</a:t>
              </a:r>
              <a:endParaRPr sz="1600" b="1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610" name="Google Shape;610;p69"/>
          <p:cNvGrpSpPr/>
          <p:nvPr/>
        </p:nvGrpSpPr>
        <p:grpSpPr>
          <a:xfrm>
            <a:off x="5574275" y="3378675"/>
            <a:ext cx="1608900" cy="1405325"/>
            <a:chOff x="5574275" y="3378675"/>
            <a:chExt cx="1608900" cy="1405325"/>
          </a:xfrm>
        </p:grpSpPr>
        <p:cxnSp>
          <p:nvCxnSpPr>
            <p:cNvPr id="611" name="Google Shape;611;p69"/>
            <p:cNvCxnSpPr/>
            <p:nvPr/>
          </p:nvCxnSpPr>
          <p:spPr>
            <a:xfrm>
              <a:off x="6378725" y="3378675"/>
              <a:ext cx="0" cy="8043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612" name="Google Shape;612;p69"/>
            <p:cNvSpPr txBox="1"/>
            <p:nvPr/>
          </p:nvSpPr>
          <p:spPr>
            <a:xfrm>
              <a:off x="5574275" y="4296500"/>
              <a:ext cx="1608900" cy="487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latin typeface="Roboto"/>
                  <a:ea typeface="Roboto"/>
                  <a:cs typeface="Roboto"/>
                  <a:sym typeface="Roboto"/>
                </a:rPr>
                <a:t>Rifle</a:t>
              </a:r>
              <a:endParaRPr sz="1600" b="1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613" name="Google Shape;613;p69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Adversarial Inference</a:t>
            </a:r>
            <a:endParaRPr/>
          </a:p>
        </p:txBody>
      </p:sp>
      <p:sp>
        <p:nvSpPr>
          <p:cNvPr id="614" name="Google Shape;614;p69"/>
          <p:cNvSpPr txBox="1"/>
          <p:nvPr/>
        </p:nvSpPr>
        <p:spPr>
          <a:xfrm>
            <a:off x="131200" y="4831200"/>
            <a:ext cx="7764900" cy="2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</a:rPr>
              <a:t>Synthesizing Robust Adversarial Examples - Anish Athalye, Logan Engstrom, Andrew Ilyas, Kevin Kwok</a:t>
            </a:r>
            <a:endParaRPr sz="900" b="1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8" name="Google Shape;628;p7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7071" y="937020"/>
            <a:ext cx="4367458" cy="1634730"/>
          </a:xfrm>
          <a:prstGeom prst="rect">
            <a:avLst/>
          </a:prstGeom>
          <a:solidFill>
            <a:srgbClr val="ECECEC"/>
          </a:solidFill>
          <a:ln w="8890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629" name="Google Shape;629;p7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95335" y="2010725"/>
            <a:ext cx="4484372" cy="1844999"/>
          </a:xfrm>
          <a:prstGeom prst="rect">
            <a:avLst/>
          </a:prstGeom>
          <a:solidFill>
            <a:srgbClr val="ECECEC"/>
          </a:solidFill>
          <a:ln w="8890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630" name="Google Shape;630;p71"/>
          <p:cNvPicPr preferRelativeResize="0"/>
          <p:nvPr/>
        </p:nvPicPr>
        <p:blipFill rotWithShape="1">
          <a:blip r:embed="rId5">
            <a:alphaModFix/>
          </a:blip>
          <a:srcRect r="7935"/>
          <a:stretch/>
        </p:blipFill>
        <p:spPr>
          <a:xfrm>
            <a:off x="4051349" y="2010725"/>
            <a:ext cx="4636424" cy="2546509"/>
          </a:xfrm>
          <a:prstGeom prst="rect">
            <a:avLst/>
          </a:prstGeom>
          <a:solidFill>
            <a:srgbClr val="ECECEC"/>
          </a:solidFill>
          <a:ln w="8890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631" name="Google Shape;631;p7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319391" y="2632406"/>
            <a:ext cx="4959632" cy="2690319"/>
          </a:xfrm>
          <a:prstGeom prst="rect">
            <a:avLst/>
          </a:prstGeom>
          <a:solidFill>
            <a:srgbClr val="ECECEC"/>
          </a:solidFill>
          <a:ln w="8890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632" name="Google Shape;632;p7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583428" y="253024"/>
            <a:ext cx="5150185" cy="2546509"/>
          </a:xfrm>
          <a:prstGeom prst="rect">
            <a:avLst/>
          </a:prstGeom>
          <a:solidFill>
            <a:srgbClr val="ECECEC"/>
          </a:solidFill>
          <a:ln w="8890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633" name="Google Shape;633;p71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33994" y="1682044"/>
            <a:ext cx="5207052" cy="2898471"/>
          </a:xfrm>
          <a:prstGeom prst="rect">
            <a:avLst/>
          </a:prstGeom>
          <a:solidFill>
            <a:srgbClr val="ECECEC"/>
          </a:solidFill>
          <a:ln w="8890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634" name="Google Shape;634;p71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319390" y="889133"/>
            <a:ext cx="6767585" cy="3165282"/>
          </a:xfrm>
          <a:prstGeom prst="rect">
            <a:avLst/>
          </a:prstGeom>
          <a:solidFill>
            <a:srgbClr val="ECECEC"/>
          </a:solidFill>
          <a:ln w="8890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635" name="Google Shape;635;p71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121579" y="988255"/>
            <a:ext cx="6690086" cy="3568979"/>
          </a:xfrm>
          <a:prstGeom prst="rect">
            <a:avLst/>
          </a:prstGeom>
          <a:solidFill>
            <a:srgbClr val="ECECEC"/>
          </a:solidFill>
          <a:ln w="8890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636" name="Google Shape;636;p71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Who cares…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6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69494" y="2455553"/>
            <a:ext cx="1075459" cy="4353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4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192183" y="1280140"/>
            <a:ext cx="1691377" cy="3809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4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901471" y="2599826"/>
            <a:ext cx="2384861" cy="290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4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172080" y="1311458"/>
            <a:ext cx="2886544" cy="337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4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073247" y="2458854"/>
            <a:ext cx="1294611" cy="428753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40"/>
          <p:cNvSpPr txBox="1"/>
          <p:nvPr/>
        </p:nvSpPr>
        <p:spPr>
          <a:xfrm>
            <a:off x="694978" y="1203988"/>
            <a:ext cx="2051100" cy="56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109725" rIns="137150" bIns="109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50" b="0" i="0" u="none" strike="noStrike" cap="none">
                <a:solidFill>
                  <a:srgbClr val="0078D4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Microsoft 365</a:t>
            </a:r>
            <a:endParaRPr/>
          </a:p>
        </p:txBody>
      </p:sp>
      <p:sp>
        <p:nvSpPr>
          <p:cNvPr id="250" name="Google Shape;250;p40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Quattrocento Sans"/>
              <a:buNone/>
            </a:pPr>
            <a:r>
              <a:rPr lang="en"/>
              <a:t>ML at Microsoft</a:t>
            </a:r>
            <a:endParaRPr/>
          </a:p>
        </p:txBody>
      </p:sp>
      <p:pic>
        <p:nvPicPr>
          <p:cNvPr id="251" name="Google Shape;251;p40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440213" y="3749765"/>
            <a:ext cx="1572975" cy="3462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40"/>
          <p:cNvPicPr preferRelativeResize="0"/>
          <p:nvPr/>
        </p:nvPicPr>
        <p:blipFill rotWithShape="1">
          <a:blip r:embed="rId9">
            <a:alphaModFix/>
          </a:blip>
          <a:srcRect l="8558" t="23424" r="36895" b="23424"/>
          <a:stretch/>
        </p:blipFill>
        <p:spPr>
          <a:xfrm>
            <a:off x="6397873" y="3706851"/>
            <a:ext cx="1251811" cy="4320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3" name="Google Shape;253;p40"/>
          <p:cNvGrpSpPr/>
          <p:nvPr/>
        </p:nvGrpSpPr>
        <p:grpSpPr>
          <a:xfrm>
            <a:off x="490813" y="3612233"/>
            <a:ext cx="2505616" cy="533204"/>
            <a:chOff x="15870922" y="6436540"/>
            <a:chExt cx="5356169" cy="1139812"/>
          </a:xfrm>
        </p:grpSpPr>
        <p:pic>
          <p:nvPicPr>
            <p:cNvPr id="254" name="Google Shape;254;p40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15870922" y="6436540"/>
              <a:ext cx="3098645" cy="113981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5" name="Google Shape;255;p40"/>
            <p:cNvSpPr txBox="1"/>
            <p:nvPr/>
          </p:nvSpPr>
          <p:spPr>
            <a:xfrm>
              <a:off x="18752691" y="6743331"/>
              <a:ext cx="2474400" cy="52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50"/>
                <a:buFont typeface="Arial"/>
                <a:buNone/>
              </a:pPr>
              <a:r>
                <a:rPr lang="en" sz="1650" b="1" i="0" u="none" strike="noStrike" cap="none">
                  <a:solidFill>
                    <a:srgbClr val="666666"/>
                  </a:solidFill>
                  <a:latin typeface="Lato"/>
                  <a:ea typeface="Lato"/>
                  <a:cs typeface="Lato"/>
                  <a:sym typeface="Lato"/>
                </a:rPr>
                <a:t>Research</a:t>
              </a:r>
              <a:endParaRPr b="1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p83"/>
          <p:cNvSpPr txBox="1">
            <a:spLocks noGrp="1"/>
          </p:cNvSpPr>
          <p:nvPr>
            <p:ph type="title"/>
          </p:nvPr>
        </p:nvSpPr>
        <p:spPr>
          <a:xfrm>
            <a:off x="1440874" y="2095322"/>
            <a:ext cx="6262200" cy="91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Quattrocento Sans"/>
              <a:buNone/>
            </a:pPr>
            <a:r>
              <a:rPr lang="en" dirty="0">
                <a:latin typeface="Roboto"/>
              </a:rPr>
              <a:t>Terrified yet?</a:t>
            </a:r>
            <a:endParaRPr dirty="0">
              <a:latin typeface="Roboto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p84"/>
          <p:cNvSpPr txBox="1">
            <a:spLocks noGrp="1"/>
          </p:cNvSpPr>
          <p:nvPr>
            <p:ph type="title"/>
          </p:nvPr>
        </p:nvSpPr>
        <p:spPr>
          <a:xfrm>
            <a:off x="187325" y="-27840"/>
            <a:ext cx="8502000" cy="568500"/>
          </a:xfrm>
          <a:prstGeom prst="rect">
            <a:avLst/>
          </a:prstGeom>
        </p:spPr>
        <p:txBody>
          <a:bodyPr spcFirstLastPara="1" wrap="square" lIns="0" tIns="164575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Tools to Defend</a:t>
            </a:r>
            <a:endParaRPr/>
          </a:p>
        </p:txBody>
      </p:sp>
      <p:grpSp>
        <p:nvGrpSpPr>
          <p:cNvPr id="931" name="Google Shape;931;p84"/>
          <p:cNvGrpSpPr/>
          <p:nvPr/>
        </p:nvGrpSpPr>
        <p:grpSpPr>
          <a:xfrm>
            <a:off x="38875" y="856825"/>
            <a:ext cx="1221600" cy="849525"/>
            <a:chOff x="38875" y="856825"/>
            <a:chExt cx="1221600" cy="849525"/>
          </a:xfrm>
        </p:grpSpPr>
        <p:sp>
          <p:nvSpPr>
            <p:cNvPr id="932" name="Google Shape;932;p84"/>
            <p:cNvSpPr txBox="1"/>
            <p:nvPr/>
          </p:nvSpPr>
          <p:spPr>
            <a:xfrm>
              <a:off x="38875" y="856825"/>
              <a:ext cx="1221600" cy="29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latin typeface="Roboto"/>
                  <a:ea typeface="Roboto"/>
                  <a:cs typeface="Roboto"/>
                  <a:sym typeface="Roboto"/>
                </a:rPr>
                <a:t>Moar edge cases</a:t>
              </a:r>
              <a:endParaRPr b="1"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933" name="Google Shape;933;p84"/>
            <p:cNvCxnSpPr/>
            <p:nvPr/>
          </p:nvCxnSpPr>
          <p:spPr>
            <a:xfrm>
              <a:off x="696850" y="1441150"/>
              <a:ext cx="135300" cy="2652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934" name="Google Shape;934;p84"/>
          <p:cNvGrpSpPr/>
          <p:nvPr/>
        </p:nvGrpSpPr>
        <p:grpSpPr>
          <a:xfrm>
            <a:off x="1260475" y="856825"/>
            <a:ext cx="1221600" cy="825425"/>
            <a:chOff x="1260475" y="856825"/>
            <a:chExt cx="1221600" cy="825425"/>
          </a:xfrm>
        </p:grpSpPr>
        <p:sp>
          <p:nvSpPr>
            <p:cNvPr id="935" name="Google Shape;935;p84"/>
            <p:cNvSpPr txBox="1"/>
            <p:nvPr/>
          </p:nvSpPr>
          <p:spPr>
            <a:xfrm>
              <a:off x="1260475" y="856825"/>
              <a:ext cx="1221600" cy="29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latin typeface="Roboto"/>
                  <a:ea typeface="Roboto"/>
                  <a:cs typeface="Roboto"/>
                  <a:sym typeface="Roboto"/>
                </a:rPr>
                <a:t>Detect</a:t>
              </a:r>
              <a:br>
                <a:rPr lang="en" b="1">
                  <a:latin typeface="Roboto"/>
                  <a:ea typeface="Roboto"/>
                  <a:cs typeface="Roboto"/>
                  <a:sym typeface="Roboto"/>
                </a:rPr>
              </a:br>
              <a:r>
                <a:rPr lang="en" b="1">
                  <a:latin typeface="Roboto"/>
                  <a:ea typeface="Roboto"/>
                  <a:cs typeface="Roboto"/>
                  <a:sym typeface="Roboto"/>
                </a:rPr>
                <a:t>Bad Data</a:t>
              </a:r>
              <a:endParaRPr b="1"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936" name="Google Shape;936;p84"/>
            <p:cNvCxnSpPr/>
            <p:nvPr/>
          </p:nvCxnSpPr>
          <p:spPr>
            <a:xfrm flipH="1">
              <a:off x="1579800" y="1423050"/>
              <a:ext cx="114600" cy="2592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937" name="Google Shape;937;p84"/>
          <p:cNvGrpSpPr/>
          <p:nvPr/>
        </p:nvGrpSpPr>
        <p:grpSpPr>
          <a:xfrm>
            <a:off x="4849975" y="472650"/>
            <a:ext cx="1221600" cy="1078125"/>
            <a:chOff x="38875" y="628225"/>
            <a:chExt cx="1221600" cy="1078125"/>
          </a:xfrm>
        </p:grpSpPr>
        <p:sp>
          <p:nvSpPr>
            <p:cNvPr id="938" name="Google Shape;938;p84"/>
            <p:cNvSpPr txBox="1"/>
            <p:nvPr/>
          </p:nvSpPr>
          <p:spPr>
            <a:xfrm>
              <a:off x="38875" y="628225"/>
              <a:ext cx="1221600" cy="29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latin typeface="Roboto"/>
                  <a:ea typeface="Roboto"/>
                  <a:cs typeface="Roboto"/>
                  <a:sym typeface="Roboto"/>
                </a:rPr>
                <a:t>Better Evaluation Metrics</a:t>
              </a:r>
              <a:endParaRPr b="1"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939" name="Google Shape;939;p84"/>
            <p:cNvCxnSpPr/>
            <p:nvPr/>
          </p:nvCxnSpPr>
          <p:spPr>
            <a:xfrm>
              <a:off x="696850" y="1441150"/>
              <a:ext cx="135300" cy="2652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940" name="Google Shape;940;p84"/>
          <p:cNvGrpSpPr/>
          <p:nvPr/>
        </p:nvGrpSpPr>
        <p:grpSpPr>
          <a:xfrm>
            <a:off x="6071575" y="701250"/>
            <a:ext cx="1221600" cy="825425"/>
            <a:chOff x="1260475" y="856825"/>
            <a:chExt cx="1221600" cy="825425"/>
          </a:xfrm>
        </p:grpSpPr>
        <p:sp>
          <p:nvSpPr>
            <p:cNvPr id="941" name="Google Shape;941;p84"/>
            <p:cNvSpPr txBox="1"/>
            <p:nvPr/>
          </p:nvSpPr>
          <p:spPr>
            <a:xfrm>
              <a:off x="1260475" y="856825"/>
              <a:ext cx="1221600" cy="29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latin typeface="Roboto"/>
                  <a:ea typeface="Roboto"/>
                  <a:cs typeface="Roboto"/>
                  <a:sym typeface="Roboto"/>
                </a:rPr>
                <a:t>Different</a:t>
              </a:r>
              <a:br>
                <a:rPr lang="en" b="1">
                  <a:latin typeface="Roboto"/>
                  <a:ea typeface="Roboto"/>
                  <a:cs typeface="Roboto"/>
                  <a:sym typeface="Roboto"/>
                </a:rPr>
              </a:br>
              <a:r>
                <a:rPr lang="en" b="1">
                  <a:latin typeface="Roboto"/>
                  <a:ea typeface="Roboto"/>
                  <a:cs typeface="Roboto"/>
                  <a:sym typeface="Roboto"/>
                </a:rPr>
                <a:t>Models</a:t>
              </a:r>
              <a:endParaRPr b="1"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942" name="Google Shape;942;p84"/>
            <p:cNvCxnSpPr/>
            <p:nvPr/>
          </p:nvCxnSpPr>
          <p:spPr>
            <a:xfrm flipH="1">
              <a:off x="1579800" y="1423050"/>
              <a:ext cx="114600" cy="2592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943" name="Google Shape;943;p84"/>
          <p:cNvGrpSpPr/>
          <p:nvPr/>
        </p:nvGrpSpPr>
        <p:grpSpPr>
          <a:xfrm>
            <a:off x="7814225" y="472650"/>
            <a:ext cx="1221600" cy="1211357"/>
            <a:chOff x="7814225" y="472650"/>
            <a:chExt cx="1221600" cy="1211357"/>
          </a:xfrm>
        </p:grpSpPr>
        <p:sp>
          <p:nvSpPr>
            <p:cNvPr id="944" name="Google Shape;944;p84"/>
            <p:cNvSpPr txBox="1"/>
            <p:nvPr/>
          </p:nvSpPr>
          <p:spPr>
            <a:xfrm>
              <a:off x="7814225" y="472650"/>
              <a:ext cx="1221600" cy="29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latin typeface="Roboto"/>
                  <a:ea typeface="Roboto"/>
                  <a:cs typeface="Roboto"/>
                  <a:sym typeface="Roboto"/>
                </a:rPr>
                <a:t>Attack Your Own Models</a:t>
              </a:r>
              <a:br>
                <a:rPr lang="en" b="1">
                  <a:latin typeface="Roboto"/>
                  <a:ea typeface="Roboto"/>
                  <a:cs typeface="Roboto"/>
                  <a:sym typeface="Roboto"/>
                </a:rPr>
              </a:br>
              <a:r>
                <a:rPr lang="en" b="1">
                  <a:latin typeface="Roboto"/>
                  <a:ea typeface="Roboto"/>
                  <a:cs typeface="Roboto"/>
                  <a:sym typeface="Roboto"/>
                </a:rPr>
                <a:t>FIRST</a:t>
              </a:r>
              <a:endParaRPr b="1"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945" name="Google Shape;945;p84"/>
            <p:cNvCxnSpPr/>
            <p:nvPr/>
          </p:nvCxnSpPr>
          <p:spPr>
            <a:xfrm flipH="1">
              <a:off x="8163898" y="1424807"/>
              <a:ext cx="114600" cy="2592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946" name="Google Shape;946;p84"/>
          <p:cNvGrpSpPr/>
          <p:nvPr/>
        </p:nvGrpSpPr>
        <p:grpSpPr>
          <a:xfrm>
            <a:off x="7796027" y="3405607"/>
            <a:ext cx="1221600" cy="755100"/>
            <a:chOff x="7970902" y="-7318"/>
            <a:chExt cx="1221600" cy="755100"/>
          </a:xfrm>
        </p:grpSpPr>
        <p:sp>
          <p:nvSpPr>
            <p:cNvPr id="947" name="Google Shape;947;p84"/>
            <p:cNvSpPr txBox="1"/>
            <p:nvPr/>
          </p:nvSpPr>
          <p:spPr>
            <a:xfrm>
              <a:off x="7970902" y="453182"/>
              <a:ext cx="1221600" cy="29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>
                  <a:latin typeface="Roboto"/>
                  <a:ea typeface="Roboto"/>
                  <a:cs typeface="Roboto"/>
                  <a:sym typeface="Roboto"/>
                </a:rPr>
                <a:t>Alerting and Monitoring</a:t>
              </a:r>
              <a:endParaRPr b="1" dirty="0"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948" name="Google Shape;948;p84"/>
            <p:cNvCxnSpPr>
              <a:stCxn id="947" idx="0"/>
            </p:cNvCxnSpPr>
            <p:nvPr/>
          </p:nvCxnSpPr>
          <p:spPr>
            <a:xfrm rot="10800000">
              <a:off x="8501902" y="-7318"/>
              <a:ext cx="79800" cy="4605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949" name="Google Shape;949;p84"/>
          <p:cNvGrpSpPr/>
          <p:nvPr/>
        </p:nvGrpSpPr>
        <p:grpSpPr>
          <a:xfrm>
            <a:off x="1161675" y="2963325"/>
            <a:ext cx="6864000" cy="1740000"/>
            <a:chOff x="1161675" y="2963325"/>
            <a:chExt cx="6864000" cy="1740000"/>
          </a:xfrm>
        </p:grpSpPr>
        <p:grpSp>
          <p:nvGrpSpPr>
            <p:cNvPr id="950" name="Google Shape;950;p84"/>
            <p:cNvGrpSpPr/>
            <p:nvPr/>
          </p:nvGrpSpPr>
          <p:grpSpPr>
            <a:xfrm>
              <a:off x="1161675" y="2963325"/>
              <a:ext cx="6864000" cy="1740000"/>
              <a:chOff x="1161675" y="2963325"/>
              <a:chExt cx="6864000" cy="1740000"/>
            </a:xfrm>
          </p:grpSpPr>
          <p:sp>
            <p:nvSpPr>
              <p:cNvPr id="951" name="Google Shape;951;p84"/>
              <p:cNvSpPr/>
              <p:nvPr/>
            </p:nvSpPr>
            <p:spPr>
              <a:xfrm rot="-5400000">
                <a:off x="3877125" y="560775"/>
                <a:ext cx="1429200" cy="6855900"/>
              </a:xfrm>
              <a:prstGeom prst="leftBracket">
                <a:avLst>
                  <a:gd name="adj" fmla="val 99286"/>
                </a:avLst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952" name="Google Shape;952;p84"/>
              <p:cNvCxnSpPr>
                <a:stCxn id="951" idx="0"/>
              </p:cNvCxnSpPr>
              <p:nvPr/>
            </p:nvCxnSpPr>
            <p:spPr>
              <a:xfrm rot="10800000">
                <a:off x="1161675" y="2963325"/>
                <a:ext cx="2100" cy="3108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953" name="Google Shape;953;p84"/>
              <p:cNvCxnSpPr>
                <a:stCxn id="951" idx="2"/>
              </p:cNvCxnSpPr>
              <p:nvPr/>
            </p:nvCxnSpPr>
            <p:spPr>
              <a:xfrm rot="10800000" flipH="1">
                <a:off x="8019675" y="3070425"/>
                <a:ext cx="6000" cy="2037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954" name="Google Shape;954;p84"/>
            <p:cNvSpPr txBox="1"/>
            <p:nvPr/>
          </p:nvSpPr>
          <p:spPr>
            <a:xfrm>
              <a:off x="3357177" y="4254755"/>
              <a:ext cx="2787900" cy="29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>
                  <a:latin typeface="Roboto"/>
                  <a:ea typeface="Roboto"/>
                  <a:cs typeface="Roboto"/>
                  <a:sym typeface="Roboto"/>
                </a:rPr>
                <a:t>Continuous Training Adding</a:t>
              </a:r>
              <a:br>
                <a:rPr lang="en" b="1" dirty="0">
                  <a:latin typeface="Roboto"/>
                  <a:ea typeface="Roboto"/>
                  <a:cs typeface="Roboto"/>
                  <a:sym typeface="Roboto"/>
                </a:rPr>
              </a:br>
              <a:r>
                <a:rPr lang="en" b="1" dirty="0">
                  <a:latin typeface="Roboto"/>
                  <a:ea typeface="Roboto"/>
                  <a:cs typeface="Roboto"/>
                  <a:sym typeface="Roboto"/>
                </a:rPr>
                <a:t>in Production Data</a:t>
              </a:r>
              <a:endParaRPr b="1" dirty="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955" name="Google Shape;955;p84"/>
          <p:cNvGrpSpPr/>
          <p:nvPr/>
        </p:nvGrpSpPr>
        <p:grpSpPr>
          <a:xfrm>
            <a:off x="550975" y="1364579"/>
            <a:ext cx="8243451" cy="2623225"/>
            <a:chOff x="550975" y="1364579"/>
            <a:chExt cx="8243451" cy="2623225"/>
          </a:xfrm>
        </p:grpSpPr>
        <p:sp>
          <p:nvSpPr>
            <p:cNvPr id="956" name="Google Shape;956;p84"/>
            <p:cNvSpPr txBox="1"/>
            <p:nvPr/>
          </p:nvSpPr>
          <p:spPr>
            <a:xfrm>
              <a:off x="696845" y="3062917"/>
              <a:ext cx="902100" cy="30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latin typeface="Roboto"/>
                  <a:ea typeface="Roboto"/>
                  <a:cs typeface="Roboto"/>
                  <a:sym typeface="Roboto"/>
                </a:rPr>
                <a:t>Ingest</a:t>
              </a:r>
              <a:endParaRPr b="1"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957" name="Google Shape;957;p84"/>
            <p:cNvGrpSpPr/>
            <p:nvPr/>
          </p:nvGrpSpPr>
          <p:grpSpPr>
            <a:xfrm>
              <a:off x="550975" y="1364579"/>
              <a:ext cx="8243451" cy="2623225"/>
              <a:chOff x="550975" y="1364579"/>
              <a:chExt cx="8243451" cy="2623225"/>
            </a:xfrm>
          </p:grpSpPr>
          <p:pic>
            <p:nvPicPr>
              <p:cNvPr id="958" name="Google Shape;958;p84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550975" y="1821988"/>
                <a:ext cx="1130324" cy="1130324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959" name="Google Shape;959;p84"/>
              <p:cNvGrpSpPr/>
              <p:nvPr/>
            </p:nvGrpSpPr>
            <p:grpSpPr>
              <a:xfrm>
                <a:off x="1756325" y="1940035"/>
                <a:ext cx="1703945" cy="1524182"/>
                <a:chOff x="1832525" y="1940035"/>
                <a:chExt cx="1703945" cy="1524182"/>
              </a:xfrm>
            </p:grpSpPr>
            <p:pic>
              <p:nvPicPr>
                <p:cNvPr id="960" name="Google Shape;960;p84"/>
                <p:cNvPicPr preferRelativeResize="0"/>
                <p:nvPr/>
              </p:nvPicPr>
              <p:blipFill>
                <a:blip r:embed="rId4">
                  <a:alphaModFix/>
                </a:blip>
                <a:stretch>
                  <a:fillRect/>
                </a:stretch>
              </p:blipFill>
              <p:spPr>
                <a:xfrm>
                  <a:off x="2372488" y="1940035"/>
                  <a:ext cx="1130324" cy="113032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961" name="Google Shape;961;p84"/>
                <p:cNvSpPr txBox="1"/>
                <p:nvPr/>
              </p:nvSpPr>
              <p:spPr>
                <a:xfrm>
                  <a:off x="2338846" y="3160017"/>
                  <a:ext cx="1197624" cy="3042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b="1" dirty="0">
                      <a:latin typeface="Roboto"/>
                      <a:ea typeface="Roboto"/>
                      <a:cs typeface="Roboto"/>
                      <a:sym typeface="Roboto"/>
                    </a:rPr>
                    <a:t>Engineer &amp; Split</a:t>
                  </a:r>
                  <a:endParaRPr b="1" dirty="0">
                    <a:latin typeface="Roboto"/>
                    <a:ea typeface="Roboto"/>
                    <a:cs typeface="Roboto"/>
                    <a:sym typeface="Roboto"/>
                  </a:endParaRPr>
                </a:p>
              </p:txBody>
            </p:sp>
            <p:sp>
              <p:nvSpPr>
                <p:cNvPr id="962" name="Google Shape;962;p84"/>
                <p:cNvSpPr/>
                <p:nvPr/>
              </p:nvSpPr>
              <p:spPr>
                <a:xfrm>
                  <a:off x="1832525" y="2401538"/>
                  <a:ext cx="414600" cy="207300"/>
                </a:xfrm>
                <a:prstGeom prst="rightArrow">
                  <a:avLst>
                    <a:gd name="adj1" fmla="val 50000"/>
                    <a:gd name="adj2" fmla="val 50000"/>
                  </a:avLst>
                </a:prstGeom>
                <a:solidFill>
                  <a:srgbClr val="000000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963" name="Google Shape;963;p84"/>
              <p:cNvGrpSpPr/>
              <p:nvPr/>
            </p:nvGrpSpPr>
            <p:grpSpPr>
              <a:xfrm>
                <a:off x="3511313" y="1364579"/>
                <a:ext cx="1290858" cy="2623225"/>
                <a:chOff x="3587513" y="1364579"/>
                <a:chExt cx="1290858" cy="2623225"/>
              </a:xfrm>
            </p:grpSpPr>
            <p:pic>
              <p:nvPicPr>
                <p:cNvPr id="964" name="Google Shape;964;p84"/>
                <p:cNvPicPr preferRelativeResize="0"/>
                <p:nvPr/>
              </p:nvPicPr>
              <p:blipFill>
                <a:blip r:embed="rId5">
                  <a:alphaModFix/>
                </a:blip>
                <a:stretch>
                  <a:fillRect/>
                </a:stretch>
              </p:blipFill>
              <p:spPr>
                <a:xfrm>
                  <a:off x="4027314" y="2946931"/>
                  <a:ext cx="800013" cy="800013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965" name="Google Shape;965;p84"/>
                <p:cNvPicPr preferRelativeResize="0"/>
                <p:nvPr/>
              </p:nvPicPr>
              <p:blipFill>
                <a:blip r:embed="rId6">
                  <a:alphaModFix/>
                </a:blip>
                <a:stretch>
                  <a:fillRect/>
                </a:stretch>
              </p:blipFill>
              <p:spPr>
                <a:xfrm>
                  <a:off x="4041594" y="1364579"/>
                  <a:ext cx="771452" cy="77146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966" name="Google Shape;966;p84"/>
                <p:cNvSpPr txBox="1"/>
                <p:nvPr/>
              </p:nvSpPr>
              <p:spPr>
                <a:xfrm>
                  <a:off x="3976270" y="2083342"/>
                  <a:ext cx="902100" cy="3042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b="1">
                      <a:latin typeface="Roboto"/>
                      <a:ea typeface="Roboto"/>
                      <a:cs typeface="Roboto"/>
                      <a:sym typeface="Roboto"/>
                    </a:rPr>
                    <a:t>Train Data</a:t>
                  </a:r>
                  <a:endParaRPr b="1">
                    <a:latin typeface="Roboto"/>
                    <a:ea typeface="Roboto"/>
                    <a:cs typeface="Roboto"/>
                    <a:sym typeface="Roboto"/>
                  </a:endParaRPr>
                </a:p>
              </p:txBody>
            </p:sp>
            <p:sp>
              <p:nvSpPr>
                <p:cNvPr id="967" name="Google Shape;967;p84"/>
                <p:cNvSpPr txBox="1"/>
                <p:nvPr/>
              </p:nvSpPr>
              <p:spPr>
                <a:xfrm>
                  <a:off x="3976270" y="3683604"/>
                  <a:ext cx="902100" cy="3042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b="1">
                      <a:latin typeface="Roboto"/>
                      <a:ea typeface="Roboto"/>
                      <a:cs typeface="Roboto"/>
                      <a:sym typeface="Roboto"/>
                    </a:rPr>
                    <a:t>Test</a:t>
                  </a:r>
                  <a:br>
                    <a:rPr lang="en" b="1">
                      <a:latin typeface="Roboto"/>
                      <a:ea typeface="Roboto"/>
                      <a:cs typeface="Roboto"/>
                      <a:sym typeface="Roboto"/>
                    </a:rPr>
                  </a:br>
                  <a:r>
                    <a:rPr lang="en" b="1">
                      <a:latin typeface="Roboto"/>
                      <a:ea typeface="Roboto"/>
                      <a:cs typeface="Roboto"/>
                      <a:sym typeface="Roboto"/>
                    </a:rPr>
                    <a:t>Data</a:t>
                  </a:r>
                  <a:endParaRPr b="1">
                    <a:latin typeface="Roboto"/>
                    <a:ea typeface="Roboto"/>
                    <a:cs typeface="Roboto"/>
                    <a:sym typeface="Roboto"/>
                  </a:endParaRPr>
                </a:p>
              </p:txBody>
            </p:sp>
            <p:sp>
              <p:nvSpPr>
                <p:cNvPr id="968" name="Google Shape;968;p84"/>
                <p:cNvSpPr/>
                <p:nvPr/>
              </p:nvSpPr>
              <p:spPr>
                <a:xfrm rot="-2700000">
                  <a:off x="3600160" y="2131709"/>
                  <a:ext cx="414506" cy="207465"/>
                </a:xfrm>
                <a:prstGeom prst="rightArrow">
                  <a:avLst>
                    <a:gd name="adj1" fmla="val 50000"/>
                    <a:gd name="adj2" fmla="val 50000"/>
                  </a:avLst>
                </a:prstGeom>
                <a:solidFill>
                  <a:srgbClr val="000000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9" name="Google Shape;969;p84"/>
                <p:cNvSpPr/>
                <p:nvPr/>
              </p:nvSpPr>
              <p:spPr>
                <a:xfrm rot="2700000">
                  <a:off x="3600160" y="2872809"/>
                  <a:ext cx="414506" cy="207465"/>
                </a:xfrm>
                <a:prstGeom prst="rightArrow">
                  <a:avLst>
                    <a:gd name="adj1" fmla="val 50000"/>
                    <a:gd name="adj2" fmla="val 50000"/>
                  </a:avLst>
                </a:prstGeom>
                <a:solidFill>
                  <a:srgbClr val="000000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970" name="Google Shape;970;p84"/>
              <p:cNvGrpSpPr/>
              <p:nvPr/>
            </p:nvGrpSpPr>
            <p:grpSpPr>
              <a:xfrm>
                <a:off x="4849963" y="1776375"/>
                <a:ext cx="1841524" cy="1590742"/>
                <a:chOff x="4926163" y="1776375"/>
                <a:chExt cx="1841524" cy="1590742"/>
              </a:xfrm>
            </p:grpSpPr>
            <p:pic>
              <p:nvPicPr>
                <p:cNvPr id="971" name="Google Shape;971;p84"/>
                <p:cNvPicPr preferRelativeResize="0"/>
                <p:nvPr/>
              </p:nvPicPr>
              <p:blipFill>
                <a:blip r:embed="rId7">
                  <a:alphaModFix/>
                </a:blip>
                <a:stretch>
                  <a:fillRect/>
                </a:stretch>
              </p:blipFill>
              <p:spPr>
                <a:xfrm>
                  <a:off x="5504238" y="1776375"/>
                  <a:ext cx="1263450" cy="126345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972" name="Google Shape;972;p84"/>
                <p:cNvSpPr txBox="1"/>
                <p:nvPr/>
              </p:nvSpPr>
              <p:spPr>
                <a:xfrm>
                  <a:off x="5684908" y="3062917"/>
                  <a:ext cx="902100" cy="3042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b="1">
                      <a:latin typeface="Roboto"/>
                      <a:ea typeface="Roboto"/>
                      <a:cs typeface="Roboto"/>
                      <a:sym typeface="Roboto"/>
                    </a:rPr>
                    <a:t>Train</a:t>
                  </a:r>
                  <a:endParaRPr b="1">
                    <a:latin typeface="Roboto"/>
                    <a:ea typeface="Roboto"/>
                    <a:cs typeface="Roboto"/>
                    <a:sym typeface="Roboto"/>
                  </a:endParaRPr>
                </a:p>
              </p:txBody>
            </p:sp>
            <p:sp>
              <p:nvSpPr>
                <p:cNvPr id="973" name="Google Shape;973;p84"/>
                <p:cNvSpPr/>
                <p:nvPr/>
              </p:nvSpPr>
              <p:spPr>
                <a:xfrm rot="-8100000" flipH="1">
                  <a:off x="4938810" y="2131709"/>
                  <a:ext cx="414506" cy="207465"/>
                </a:xfrm>
                <a:prstGeom prst="rightArrow">
                  <a:avLst>
                    <a:gd name="adj1" fmla="val 50000"/>
                    <a:gd name="adj2" fmla="val 50000"/>
                  </a:avLst>
                </a:prstGeom>
                <a:solidFill>
                  <a:srgbClr val="000000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74" name="Google Shape;974;p84"/>
                <p:cNvSpPr/>
                <p:nvPr/>
              </p:nvSpPr>
              <p:spPr>
                <a:xfrm rot="8100000" flipH="1">
                  <a:off x="4938810" y="2872809"/>
                  <a:ext cx="414506" cy="207465"/>
                </a:xfrm>
                <a:prstGeom prst="rightArrow">
                  <a:avLst>
                    <a:gd name="adj1" fmla="val 50000"/>
                    <a:gd name="adj2" fmla="val 50000"/>
                  </a:avLst>
                </a:prstGeom>
                <a:solidFill>
                  <a:srgbClr val="000000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975" name="Google Shape;975;p84"/>
              <p:cNvGrpSpPr/>
              <p:nvPr/>
            </p:nvGrpSpPr>
            <p:grpSpPr>
              <a:xfrm>
                <a:off x="6791663" y="1711386"/>
                <a:ext cx="2002763" cy="1655731"/>
                <a:chOff x="6867863" y="1711386"/>
                <a:chExt cx="2002763" cy="1655731"/>
              </a:xfrm>
            </p:grpSpPr>
            <p:pic>
              <p:nvPicPr>
                <p:cNvPr id="976" name="Google Shape;976;p84"/>
                <p:cNvPicPr preferRelativeResize="0"/>
                <p:nvPr/>
              </p:nvPicPr>
              <p:blipFill>
                <a:blip r:embed="rId8">
                  <a:alphaModFix/>
                </a:blip>
                <a:stretch>
                  <a:fillRect/>
                </a:stretch>
              </p:blipFill>
              <p:spPr>
                <a:xfrm>
                  <a:off x="7382675" y="1711386"/>
                  <a:ext cx="1487950" cy="135153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977" name="Google Shape;977;p84"/>
                <p:cNvSpPr txBox="1"/>
                <p:nvPr/>
              </p:nvSpPr>
              <p:spPr>
                <a:xfrm>
                  <a:off x="7642945" y="3062917"/>
                  <a:ext cx="902100" cy="3042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b="1">
                      <a:latin typeface="Roboto"/>
                      <a:ea typeface="Roboto"/>
                      <a:cs typeface="Roboto"/>
                      <a:sym typeface="Roboto"/>
                    </a:rPr>
                    <a:t>Serve</a:t>
                  </a:r>
                  <a:endParaRPr b="1">
                    <a:latin typeface="Roboto"/>
                    <a:ea typeface="Roboto"/>
                    <a:cs typeface="Roboto"/>
                    <a:sym typeface="Roboto"/>
                  </a:endParaRPr>
                </a:p>
              </p:txBody>
            </p:sp>
            <p:sp>
              <p:nvSpPr>
                <p:cNvPr id="978" name="Google Shape;978;p84"/>
                <p:cNvSpPr/>
                <p:nvPr/>
              </p:nvSpPr>
              <p:spPr>
                <a:xfrm>
                  <a:off x="6867863" y="2304450"/>
                  <a:ext cx="414600" cy="207300"/>
                </a:xfrm>
                <a:prstGeom prst="rightArrow">
                  <a:avLst>
                    <a:gd name="adj1" fmla="val 50000"/>
                    <a:gd name="adj2" fmla="val 50000"/>
                  </a:avLst>
                </a:prstGeom>
                <a:solidFill>
                  <a:srgbClr val="000000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p83"/>
          <p:cNvSpPr txBox="1">
            <a:spLocks noGrp="1"/>
          </p:cNvSpPr>
          <p:nvPr>
            <p:ph type="title"/>
          </p:nvPr>
        </p:nvSpPr>
        <p:spPr>
          <a:xfrm>
            <a:off x="1440874" y="2095322"/>
            <a:ext cx="6262200" cy="91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Quattrocento Sans"/>
              <a:buNone/>
            </a:pPr>
            <a:r>
              <a:rPr lang="en" dirty="0">
                <a:latin typeface="Roboto"/>
              </a:rPr>
              <a:t>But How?</a:t>
            </a:r>
            <a:endParaRPr dirty="0"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5653186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p83"/>
          <p:cNvSpPr txBox="1">
            <a:spLocks noGrp="1"/>
          </p:cNvSpPr>
          <p:nvPr>
            <p:ph type="title"/>
          </p:nvPr>
        </p:nvSpPr>
        <p:spPr>
          <a:xfrm>
            <a:off x="1440874" y="2095322"/>
            <a:ext cx="6262200" cy="91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Quattrocento Sans"/>
              <a:buNone/>
            </a:pPr>
            <a:r>
              <a:rPr lang="en" dirty="0">
                <a:latin typeface="Roboto"/>
              </a:rPr>
              <a:t>MLOps Pipelines!</a:t>
            </a:r>
            <a:endParaRPr dirty="0"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9476888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Google Shape;995;p8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Quattrocento Sans"/>
              <a:buNone/>
            </a:pPr>
            <a:r>
              <a:rPr lang="en"/>
              <a:t>Building a Pipeline </a:t>
            </a:r>
            <a:endParaRPr/>
          </a:p>
        </p:txBody>
      </p:sp>
      <p:sp>
        <p:nvSpPr>
          <p:cNvPr id="994" name="Google Shape;994;p87"/>
          <p:cNvSpPr txBox="1">
            <a:spLocks noGrp="1"/>
          </p:cNvSpPr>
          <p:nvPr>
            <p:ph type="body" idx="4294967295"/>
          </p:nvPr>
        </p:nvSpPr>
        <p:spPr>
          <a:xfrm>
            <a:off x="0" y="608013"/>
            <a:ext cx="8502650" cy="4019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87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AutoNum type="arabicPeriod"/>
            </a:pPr>
            <a:r>
              <a:rPr lang="en" sz="2500" dirty="0">
                <a:solidFill>
                  <a:schemeClr val="tx1"/>
                </a:solidFill>
              </a:rPr>
              <a:t>Use a CI/CD Platform - e.g. GitHub Actions, Jenkins</a:t>
            </a:r>
            <a:endParaRPr sz="2500" dirty="0">
              <a:solidFill>
                <a:schemeClr val="tx1"/>
              </a:solidFill>
            </a:endParaRPr>
          </a:p>
          <a:p>
            <a:pPr marL="457200" lvl="0" indent="-3873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500"/>
              <a:buAutoNum type="arabicPeriod"/>
            </a:pPr>
            <a:r>
              <a:rPr lang="en" sz="2500" dirty="0">
                <a:solidFill>
                  <a:schemeClr val="tx1"/>
                </a:solidFill>
              </a:rPr>
              <a:t>Add modular components</a:t>
            </a:r>
            <a:endParaRPr sz="2500" dirty="0">
              <a:solidFill>
                <a:schemeClr val="tx1"/>
              </a:solidFill>
            </a:endParaRPr>
          </a:p>
          <a:p>
            <a:pPr marL="914400" lvl="1" indent="-387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AutoNum type="alphaLcPeriod"/>
            </a:pPr>
            <a:r>
              <a:rPr lang="en" sz="2500" dirty="0">
                <a:solidFill>
                  <a:schemeClr val="tx1"/>
                </a:solidFill>
              </a:rPr>
              <a:t>Loosely coupled, microservice oriented</a:t>
            </a:r>
            <a:endParaRPr sz="2500" dirty="0">
              <a:solidFill>
                <a:schemeClr val="tx1"/>
              </a:solidFill>
            </a:endParaRPr>
          </a:p>
          <a:p>
            <a:pPr marL="914400" lvl="1" indent="-387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AutoNum type="alphaLcPeriod"/>
            </a:pPr>
            <a:r>
              <a:rPr lang="en" sz="2500" dirty="0">
                <a:solidFill>
                  <a:schemeClr val="tx1"/>
                </a:solidFill>
              </a:rPr>
              <a:t>Mix and match! (e.g. on-prem, cloud, self-hosted)</a:t>
            </a:r>
            <a:endParaRPr sz="2500" dirty="0">
              <a:solidFill>
                <a:schemeClr val="tx1"/>
              </a:solidFill>
            </a:endParaRPr>
          </a:p>
          <a:p>
            <a:pPr marL="914400" lvl="1" indent="-387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AutoNum type="alphaLcPeriod"/>
            </a:pPr>
            <a:r>
              <a:rPr lang="en" sz="2500" dirty="0">
                <a:solidFill>
                  <a:schemeClr val="tx1"/>
                </a:solidFill>
              </a:rPr>
              <a:t>Use pre-built solutions - </a:t>
            </a:r>
            <a:r>
              <a:rPr lang="en" sz="2500" u="sng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http://mlops-github.com/</a:t>
            </a:r>
            <a:endParaRPr sz="2500" dirty="0">
              <a:solidFill>
                <a:schemeClr val="tx1"/>
              </a:solidFill>
            </a:endParaRPr>
          </a:p>
          <a:p>
            <a:pPr marL="457200" lvl="0" indent="-3873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500"/>
              <a:buAutoNum type="arabicPeriod"/>
            </a:pPr>
            <a:r>
              <a:rPr lang="en" sz="2500" dirty="0">
                <a:solidFill>
                  <a:schemeClr val="tx1"/>
                </a:solidFill>
              </a:rPr>
              <a:t>Measure, measure, measure and </a:t>
            </a:r>
            <a:r>
              <a:rPr lang="en" sz="2500" b="1" dirty="0">
                <a:solidFill>
                  <a:schemeClr val="tx1"/>
                </a:solidFill>
              </a:rPr>
              <a:t>UPDATE</a:t>
            </a:r>
            <a:endParaRPr sz="2500" b="1" dirty="0">
              <a:solidFill>
                <a:schemeClr val="tx1"/>
              </a:solidFill>
            </a:endParaRPr>
          </a:p>
          <a:p>
            <a:pPr marL="914400" lvl="1" indent="-387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AutoNum type="alphaLcPeriod"/>
            </a:pPr>
            <a:r>
              <a:rPr lang="en" sz="2500" dirty="0">
                <a:solidFill>
                  <a:schemeClr val="tx1"/>
                </a:solidFill>
              </a:rPr>
              <a:t>Models go stale QUICKLY</a:t>
            </a:r>
            <a:endParaRPr sz="2500" dirty="0">
              <a:solidFill>
                <a:schemeClr val="tx1"/>
              </a:solidFill>
            </a:endParaRPr>
          </a:p>
          <a:p>
            <a:pPr marL="914400" lvl="1" indent="-387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AutoNum type="alphaLcPeriod"/>
            </a:pPr>
            <a:r>
              <a:rPr lang="en" sz="2500" dirty="0">
                <a:solidFill>
                  <a:schemeClr val="tx1"/>
                </a:solidFill>
              </a:rPr>
              <a:t>Don’t let adversaries be the ones to alert you that your systems are out of date</a:t>
            </a:r>
            <a:endParaRPr sz="25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0" name="Google Shape;1000;p88"/>
          <p:cNvGrpSpPr/>
          <p:nvPr/>
        </p:nvGrpSpPr>
        <p:grpSpPr>
          <a:xfrm>
            <a:off x="2163873" y="1819275"/>
            <a:ext cx="6015043" cy="1495158"/>
            <a:chOff x="2163873" y="1819275"/>
            <a:chExt cx="6015043" cy="1495158"/>
          </a:xfrm>
        </p:grpSpPr>
        <p:sp>
          <p:nvSpPr>
            <p:cNvPr id="1001" name="Google Shape;1001;p88"/>
            <p:cNvSpPr/>
            <p:nvPr/>
          </p:nvSpPr>
          <p:spPr>
            <a:xfrm>
              <a:off x="2163873" y="2484254"/>
              <a:ext cx="6015043" cy="830179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002" name="Google Shape;1002;p88"/>
            <p:cNvGrpSpPr/>
            <p:nvPr/>
          </p:nvGrpSpPr>
          <p:grpSpPr>
            <a:xfrm>
              <a:off x="2203400" y="1819275"/>
              <a:ext cx="2584567" cy="603000"/>
              <a:chOff x="2203400" y="1819275"/>
              <a:chExt cx="2584567" cy="603000"/>
            </a:xfrm>
          </p:grpSpPr>
          <p:sp>
            <p:nvSpPr>
              <p:cNvPr id="1003" name="Google Shape;1003;p88"/>
              <p:cNvSpPr/>
              <p:nvPr/>
            </p:nvSpPr>
            <p:spPr>
              <a:xfrm>
                <a:off x="2203400" y="1819275"/>
                <a:ext cx="2579100" cy="603000"/>
              </a:xfrm>
              <a:prstGeom prst="roundRect">
                <a:avLst>
                  <a:gd name="adj" fmla="val 16667"/>
                </a:avLst>
              </a:prstGeom>
              <a:solidFill>
                <a:srgbClr val="FFFFFF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4" name="Google Shape;1004;p88"/>
              <p:cNvSpPr txBox="1"/>
              <p:nvPr/>
            </p:nvSpPr>
            <p:spPr>
              <a:xfrm>
                <a:off x="2865267" y="1984560"/>
                <a:ext cx="1922700" cy="346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dirty="0">
                    <a:solidFill>
                      <a:schemeClr val="dk1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GitHub Actions</a:t>
                </a:r>
                <a:endParaRPr sz="1100" dirty="0"/>
              </a:p>
            </p:txBody>
          </p:sp>
          <p:pic>
            <p:nvPicPr>
              <p:cNvPr id="1005" name="Google Shape;1005;p88" descr="Build GitHub Actions with TypeScript"/>
              <p:cNvPicPr preferRelativeResize="0"/>
              <p:nvPr/>
            </p:nvPicPr>
            <p:blipFill rotWithShape="1">
              <a:blip r:embed="rId3">
                <a:alphaModFix/>
              </a:blip>
              <a:srcRect l="12724" r="21885" b="26193"/>
              <a:stretch/>
            </p:blipFill>
            <p:spPr>
              <a:xfrm>
                <a:off x="2278150" y="1870350"/>
                <a:ext cx="587125" cy="5119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006" name="Google Shape;1006;p88"/>
          <p:cNvGrpSpPr/>
          <p:nvPr/>
        </p:nvGrpSpPr>
        <p:grpSpPr>
          <a:xfrm>
            <a:off x="6792347" y="3167734"/>
            <a:ext cx="1401487" cy="1022926"/>
            <a:chOff x="6792347" y="3167734"/>
            <a:chExt cx="1401487" cy="1022926"/>
          </a:xfrm>
        </p:grpSpPr>
        <p:sp>
          <p:nvSpPr>
            <p:cNvPr id="1007" name="Google Shape;1007;p88"/>
            <p:cNvSpPr/>
            <p:nvPr/>
          </p:nvSpPr>
          <p:spPr>
            <a:xfrm>
              <a:off x="6792347" y="3678695"/>
              <a:ext cx="1401487" cy="511964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008" name="Google Shape;1008;p88" descr="Nub8 Machine Learning With Azure"/>
            <p:cNvPicPr preferRelativeResize="0"/>
            <p:nvPr/>
          </p:nvPicPr>
          <p:blipFill rotWithShape="1">
            <a:blip r:embed="rId4">
              <a:alphaModFix/>
            </a:blip>
            <a:srcRect t="16514"/>
            <a:stretch/>
          </p:blipFill>
          <p:spPr>
            <a:xfrm>
              <a:off x="6915569" y="3708561"/>
              <a:ext cx="1150427" cy="447416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009" name="Google Shape;1009;p88"/>
            <p:cNvCxnSpPr>
              <a:stCxn id="1010" idx="2"/>
              <a:endCxn id="1007" idx="0"/>
            </p:cNvCxnSpPr>
            <p:nvPr/>
          </p:nvCxnSpPr>
          <p:spPr>
            <a:xfrm flipH="1">
              <a:off x="7493094" y="3167734"/>
              <a:ext cx="129900" cy="51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</p:grpSp>
      <p:grpSp>
        <p:nvGrpSpPr>
          <p:cNvPr id="1011" name="Google Shape;1011;p88"/>
          <p:cNvGrpSpPr/>
          <p:nvPr/>
        </p:nvGrpSpPr>
        <p:grpSpPr>
          <a:xfrm>
            <a:off x="4452134" y="2632546"/>
            <a:ext cx="1687517" cy="532397"/>
            <a:chOff x="6304547" y="3999963"/>
            <a:chExt cx="2250023" cy="709863"/>
          </a:xfrm>
        </p:grpSpPr>
        <p:sp>
          <p:nvSpPr>
            <p:cNvPr id="1012" name="Google Shape;1012;p88"/>
            <p:cNvSpPr/>
            <p:nvPr/>
          </p:nvSpPr>
          <p:spPr>
            <a:xfrm>
              <a:off x="6798967" y="3999963"/>
              <a:ext cx="1755603" cy="709863"/>
            </a:xfrm>
            <a:prstGeom prst="roundRect">
              <a:avLst>
                <a:gd name="adj" fmla="val 16667"/>
              </a:avLst>
            </a:prstGeom>
            <a:solidFill>
              <a:schemeClr val="accent6">
                <a:alpha val="49803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 b="1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1013" name="Google Shape;1013;p88"/>
            <p:cNvSpPr/>
            <p:nvPr/>
          </p:nvSpPr>
          <p:spPr>
            <a:xfrm>
              <a:off x="6798967" y="4027036"/>
              <a:ext cx="1420579" cy="204624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 b="1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Training</a:t>
              </a:r>
              <a:endParaRPr sz="1100"/>
            </a:p>
          </p:txBody>
        </p:sp>
        <p:cxnSp>
          <p:nvCxnSpPr>
            <p:cNvPr id="1014" name="Google Shape;1014;p88"/>
            <p:cNvCxnSpPr>
              <a:stCxn id="1015" idx="3"/>
              <a:endCxn id="1012" idx="1"/>
            </p:cNvCxnSpPr>
            <p:nvPr/>
          </p:nvCxnSpPr>
          <p:spPr>
            <a:xfrm rot="10800000" flipH="1">
              <a:off x="6304547" y="4354790"/>
              <a:ext cx="494400" cy="9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</p:grpSp>
      <p:grpSp>
        <p:nvGrpSpPr>
          <p:cNvPr id="1016" name="Google Shape;1016;p88"/>
          <p:cNvGrpSpPr/>
          <p:nvPr/>
        </p:nvGrpSpPr>
        <p:grpSpPr>
          <a:xfrm>
            <a:off x="4811268" y="3394027"/>
            <a:ext cx="1429656" cy="787024"/>
            <a:chOff x="6783392" y="5015270"/>
            <a:chExt cx="1906208" cy="1049365"/>
          </a:xfrm>
        </p:grpSpPr>
        <p:sp>
          <p:nvSpPr>
            <p:cNvPr id="1017" name="Google Shape;1017;p88"/>
            <p:cNvSpPr/>
            <p:nvPr/>
          </p:nvSpPr>
          <p:spPr>
            <a:xfrm>
              <a:off x="6783392" y="5382016"/>
              <a:ext cx="1906208" cy="682619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018" name="Google Shape;1018;p88" descr="Kubeflow logo? · Issue #187 · kubeflow/kubeflow · GitHub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6783392" y="5015270"/>
              <a:ext cx="1533903" cy="38647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19" name="Google Shape;1019;p88"/>
          <p:cNvGrpSpPr/>
          <p:nvPr/>
        </p:nvGrpSpPr>
        <p:grpSpPr>
          <a:xfrm>
            <a:off x="2394734" y="3250847"/>
            <a:ext cx="2125076" cy="939812"/>
            <a:chOff x="3561346" y="4824364"/>
            <a:chExt cx="2833435" cy="1253083"/>
          </a:xfrm>
        </p:grpSpPr>
        <p:sp>
          <p:nvSpPr>
            <p:cNvPr id="1020" name="Google Shape;1020;p88"/>
            <p:cNvSpPr/>
            <p:nvPr/>
          </p:nvSpPr>
          <p:spPr>
            <a:xfrm>
              <a:off x="3561346" y="5394828"/>
              <a:ext cx="2833435" cy="682619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021" name="Google Shape;1021;p88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3727651" y="4824364"/>
              <a:ext cx="743884" cy="74388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22" name="Google Shape;1022;p88"/>
          <p:cNvGrpSpPr/>
          <p:nvPr/>
        </p:nvGrpSpPr>
        <p:grpSpPr>
          <a:xfrm>
            <a:off x="121521" y="52298"/>
            <a:ext cx="2081994" cy="2081994"/>
            <a:chOff x="544145" y="160034"/>
            <a:chExt cx="2775992" cy="2775992"/>
          </a:xfrm>
        </p:grpSpPr>
        <p:sp>
          <p:nvSpPr>
            <p:cNvPr id="1023" name="Google Shape;1023;p88"/>
            <p:cNvSpPr/>
            <p:nvPr/>
          </p:nvSpPr>
          <p:spPr>
            <a:xfrm>
              <a:off x="1560068" y="160034"/>
              <a:ext cx="744146" cy="744146"/>
            </a:xfrm>
            <a:prstGeom prst="ellipse">
              <a:avLst/>
            </a:prstGeom>
            <a:solidFill>
              <a:srgbClr val="4372C3">
                <a:alpha val="89803"/>
              </a:srgbClr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88"/>
            <p:cNvSpPr txBox="1"/>
            <p:nvPr/>
          </p:nvSpPr>
          <p:spPr>
            <a:xfrm>
              <a:off x="1669046" y="269012"/>
              <a:ext cx="526190" cy="5261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625" tIns="7625" rIns="7625" bIns="76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600"/>
                <a:buFont typeface="Calibri"/>
                <a:buNone/>
              </a:pPr>
              <a:r>
                <a:rPr lang="en" sz="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Experiment</a:t>
              </a:r>
              <a:endParaRPr sz="1100"/>
            </a:p>
          </p:txBody>
        </p:sp>
        <p:sp>
          <p:nvSpPr>
            <p:cNvPr id="1025" name="Google Shape;1025;p88"/>
            <p:cNvSpPr/>
            <p:nvPr/>
          </p:nvSpPr>
          <p:spPr>
            <a:xfrm rot="2700000">
              <a:off x="2249222" y="871383"/>
              <a:ext cx="367069" cy="322681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406CBA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88"/>
            <p:cNvSpPr txBox="1"/>
            <p:nvPr/>
          </p:nvSpPr>
          <p:spPr>
            <a:xfrm rot="2700000">
              <a:off x="2263399" y="901694"/>
              <a:ext cx="270265" cy="19360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Calibri"/>
                <a:buNone/>
              </a:pPr>
              <a:endParaRPr sz="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7" name="Google Shape;1027;p88"/>
            <p:cNvSpPr/>
            <p:nvPr/>
          </p:nvSpPr>
          <p:spPr>
            <a:xfrm>
              <a:off x="2575991" y="1175957"/>
              <a:ext cx="744146" cy="744146"/>
            </a:xfrm>
            <a:prstGeom prst="ellipse">
              <a:avLst/>
            </a:prstGeom>
            <a:solidFill>
              <a:srgbClr val="4372C3">
                <a:alpha val="76862"/>
              </a:srgbClr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88"/>
            <p:cNvSpPr txBox="1"/>
            <p:nvPr/>
          </p:nvSpPr>
          <p:spPr>
            <a:xfrm>
              <a:off x="2684969" y="1284935"/>
              <a:ext cx="526190" cy="5261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625" tIns="7625" rIns="7625" bIns="76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600"/>
                <a:buFont typeface="Calibri"/>
                <a:buNone/>
              </a:pPr>
              <a:r>
                <a:rPr lang="en" sz="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Search</a:t>
              </a:r>
              <a:endParaRPr sz="1100"/>
            </a:p>
          </p:txBody>
        </p:sp>
        <p:sp>
          <p:nvSpPr>
            <p:cNvPr id="1029" name="Google Shape;1029;p88"/>
            <p:cNvSpPr/>
            <p:nvPr/>
          </p:nvSpPr>
          <p:spPr>
            <a:xfrm rot="8100000">
              <a:off x="2263914" y="1887305"/>
              <a:ext cx="367069" cy="322681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6987C7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88"/>
            <p:cNvSpPr txBox="1"/>
            <p:nvPr/>
          </p:nvSpPr>
          <p:spPr>
            <a:xfrm rot="-2700000">
              <a:off x="2346541" y="1917616"/>
              <a:ext cx="270265" cy="19360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Calibri"/>
                <a:buNone/>
              </a:pPr>
              <a:endParaRPr sz="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1" name="Google Shape;1031;p88"/>
            <p:cNvSpPr/>
            <p:nvPr/>
          </p:nvSpPr>
          <p:spPr>
            <a:xfrm>
              <a:off x="1560068" y="2191880"/>
              <a:ext cx="744146" cy="744146"/>
            </a:xfrm>
            <a:prstGeom prst="ellipse">
              <a:avLst/>
            </a:prstGeom>
            <a:solidFill>
              <a:srgbClr val="4372C3">
                <a:alpha val="63137"/>
              </a:srgbClr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88"/>
            <p:cNvSpPr txBox="1"/>
            <p:nvPr/>
          </p:nvSpPr>
          <p:spPr>
            <a:xfrm>
              <a:off x="1669046" y="2300858"/>
              <a:ext cx="526190" cy="5261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625" tIns="7625" rIns="7625" bIns="76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600"/>
                <a:buFont typeface="Calibri"/>
                <a:buNone/>
              </a:pPr>
              <a:r>
                <a:rPr lang="en" sz="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Train</a:t>
              </a:r>
              <a:br>
                <a:rPr lang="en" sz="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" sz="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(Locally)</a:t>
              </a:r>
              <a:endParaRPr sz="1100"/>
            </a:p>
          </p:txBody>
        </p:sp>
        <p:sp>
          <p:nvSpPr>
            <p:cNvPr id="1033" name="Google Shape;1033;p88"/>
            <p:cNvSpPr/>
            <p:nvPr/>
          </p:nvSpPr>
          <p:spPr>
            <a:xfrm rot="-8100000">
              <a:off x="1247991" y="1901997"/>
              <a:ext cx="367069" cy="322681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94A6D4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88"/>
            <p:cNvSpPr txBox="1"/>
            <p:nvPr/>
          </p:nvSpPr>
          <p:spPr>
            <a:xfrm rot="2700000">
              <a:off x="1330618" y="2000758"/>
              <a:ext cx="270265" cy="19360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Calibri"/>
                <a:buNone/>
              </a:pPr>
              <a:endParaRPr sz="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5" name="Google Shape;1035;p88"/>
            <p:cNvSpPr/>
            <p:nvPr/>
          </p:nvSpPr>
          <p:spPr>
            <a:xfrm>
              <a:off x="544145" y="1175957"/>
              <a:ext cx="744146" cy="744146"/>
            </a:xfrm>
            <a:prstGeom prst="ellipse">
              <a:avLst/>
            </a:prstGeom>
            <a:solidFill>
              <a:srgbClr val="4372C3">
                <a:alpha val="49803"/>
              </a:srgbClr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88"/>
            <p:cNvSpPr txBox="1"/>
            <p:nvPr/>
          </p:nvSpPr>
          <p:spPr>
            <a:xfrm>
              <a:off x="653123" y="1284935"/>
              <a:ext cx="526190" cy="5261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625" tIns="7625" rIns="7625" bIns="76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600"/>
                <a:buFont typeface="Calibri"/>
                <a:buNone/>
              </a:pPr>
              <a:r>
                <a:rPr lang="en" sz="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Compare</a:t>
              </a:r>
              <a:endParaRPr sz="1100"/>
            </a:p>
          </p:txBody>
        </p:sp>
        <p:sp>
          <p:nvSpPr>
            <p:cNvPr id="1037" name="Google Shape;1037;p88"/>
            <p:cNvSpPr/>
            <p:nvPr/>
          </p:nvSpPr>
          <p:spPr>
            <a:xfrm rot="-2700000">
              <a:off x="1233299" y="886074"/>
              <a:ext cx="367069" cy="322681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BEC7E3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88"/>
            <p:cNvSpPr txBox="1"/>
            <p:nvPr/>
          </p:nvSpPr>
          <p:spPr>
            <a:xfrm rot="-2700000">
              <a:off x="1247476" y="984835"/>
              <a:ext cx="270265" cy="19360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Calibri"/>
                <a:buNone/>
              </a:pPr>
              <a:endParaRPr sz="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39" name="Google Shape;1039;p88"/>
          <p:cNvSpPr/>
          <p:nvPr/>
        </p:nvSpPr>
        <p:spPr>
          <a:xfrm>
            <a:off x="2322544" y="2633143"/>
            <a:ext cx="532397" cy="532397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34275" rIns="0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 dirty="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Process</a:t>
            </a:r>
            <a:endParaRPr sz="1100"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 dirty="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Data</a:t>
            </a:r>
            <a:endParaRPr sz="1100" dirty="0"/>
          </a:p>
        </p:txBody>
      </p:sp>
      <p:pic>
        <p:nvPicPr>
          <p:cNvPr id="1040" name="Google Shape;1040;p88" descr="LaunchDarkly Visual Studio Code Extension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37984" y="875887"/>
            <a:ext cx="719642" cy="359822"/>
          </a:xfrm>
          <a:prstGeom prst="rect">
            <a:avLst/>
          </a:prstGeom>
          <a:noFill/>
          <a:ln>
            <a:noFill/>
          </a:ln>
        </p:spPr>
      </p:pic>
      <p:sp>
        <p:nvSpPr>
          <p:cNvPr id="1041" name="Google Shape;1041;p88"/>
          <p:cNvSpPr/>
          <p:nvPr/>
        </p:nvSpPr>
        <p:spPr>
          <a:xfrm>
            <a:off x="3174450" y="3829180"/>
            <a:ext cx="557914" cy="210862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12700" cap="flat" cmpd="sng">
            <a:solidFill>
              <a:srgbClr val="AC5B2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Tokenize</a:t>
            </a:r>
            <a:endParaRPr sz="1100"/>
          </a:p>
        </p:txBody>
      </p:sp>
      <p:sp>
        <p:nvSpPr>
          <p:cNvPr id="1042" name="Google Shape;1042;p88"/>
          <p:cNvSpPr/>
          <p:nvPr/>
        </p:nvSpPr>
        <p:spPr>
          <a:xfrm>
            <a:off x="2508904" y="3833498"/>
            <a:ext cx="557913" cy="207544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12700" cap="flat" cmpd="sng">
            <a:solidFill>
              <a:srgbClr val="AC5B2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Clean</a:t>
            </a:r>
            <a:endParaRPr sz="1100"/>
          </a:p>
        </p:txBody>
      </p:sp>
      <p:sp>
        <p:nvSpPr>
          <p:cNvPr id="1043" name="Google Shape;1043;p88"/>
          <p:cNvSpPr/>
          <p:nvPr/>
        </p:nvSpPr>
        <p:spPr>
          <a:xfrm>
            <a:off x="3839997" y="3829245"/>
            <a:ext cx="507091" cy="210862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12700" cap="flat" cmpd="sng">
            <a:solidFill>
              <a:srgbClr val="AC5B2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Analyze</a:t>
            </a:r>
            <a:endParaRPr sz="1100"/>
          </a:p>
        </p:txBody>
      </p:sp>
      <p:cxnSp>
        <p:nvCxnSpPr>
          <p:cNvPr id="1044" name="Google Shape;1044;p88"/>
          <p:cNvCxnSpPr>
            <a:stCxn id="1045" idx="2"/>
            <a:endCxn id="1042" idx="0"/>
          </p:cNvCxnSpPr>
          <p:nvPr/>
        </p:nvCxnSpPr>
        <p:spPr>
          <a:xfrm flipH="1">
            <a:off x="2787906" y="3061768"/>
            <a:ext cx="701400" cy="771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046" name="Google Shape;1046;p88"/>
          <p:cNvCxnSpPr>
            <a:stCxn id="1043" idx="0"/>
            <a:endCxn id="1047" idx="2"/>
          </p:cNvCxnSpPr>
          <p:nvPr/>
        </p:nvCxnSpPr>
        <p:spPr>
          <a:xfrm rot="10800000">
            <a:off x="4087243" y="3061845"/>
            <a:ext cx="6300" cy="767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048" name="Google Shape;1048;p88"/>
          <p:cNvSpPr/>
          <p:nvPr/>
        </p:nvSpPr>
        <p:spPr>
          <a:xfrm>
            <a:off x="5546344" y="2853626"/>
            <a:ext cx="456596" cy="207544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Finish</a:t>
            </a:r>
            <a:endParaRPr sz="1100"/>
          </a:p>
        </p:txBody>
      </p:sp>
      <p:sp>
        <p:nvSpPr>
          <p:cNvPr id="1049" name="Google Shape;1049;p88"/>
          <p:cNvSpPr/>
          <p:nvPr/>
        </p:nvSpPr>
        <p:spPr>
          <a:xfrm>
            <a:off x="4948525" y="2853627"/>
            <a:ext cx="456596" cy="207544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Start</a:t>
            </a:r>
            <a:endParaRPr sz="1100"/>
          </a:p>
        </p:txBody>
      </p:sp>
      <p:sp>
        <p:nvSpPr>
          <p:cNvPr id="1050" name="Google Shape;1050;p88"/>
          <p:cNvSpPr/>
          <p:nvPr/>
        </p:nvSpPr>
        <p:spPr>
          <a:xfrm>
            <a:off x="5564020" y="3819637"/>
            <a:ext cx="557914" cy="210862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Finalize</a:t>
            </a:r>
            <a:endParaRPr sz="1100"/>
          </a:p>
        </p:txBody>
      </p:sp>
      <p:sp>
        <p:nvSpPr>
          <p:cNvPr id="1051" name="Google Shape;1051;p88"/>
          <p:cNvSpPr/>
          <p:nvPr/>
        </p:nvSpPr>
        <p:spPr>
          <a:xfrm>
            <a:off x="4925438" y="3823889"/>
            <a:ext cx="532547" cy="207544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Train</a:t>
            </a:r>
            <a:endParaRPr sz="1100"/>
          </a:p>
        </p:txBody>
      </p:sp>
      <p:cxnSp>
        <p:nvCxnSpPr>
          <p:cNvPr id="1052" name="Google Shape;1052;p88"/>
          <p:cNvCxnSpPr>
            <a:stCxn id="1049" idx="2"/>
            <a:endCxn id="1051" idx="0"/>
          </p:cNvCxnSpPr>
          <p:nvPr/>
        </p:nvCxnSpPr>
        <p:spPr>
          <a:xfrm>
            <a:off x="5176823" y="3061171"/>
            <a:ext cx="15000" cy="762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053" name="Google Shape;1053;p88"/>
          <p:cNvCxnSpPr>
            <a:stCxn id="1050" idx="0"/>
            <a:endCxn id="1048" idx="2"/>
          </p:cNvCxnSpPr>
          <p:nvPr/>
        </p:nvCxnSpPr>
        <p:spPr>
          <a:xfrm rot="10800000">
            <a:off x="5774577" y="3061237"/>
            <a:ext cx="68400" cy="758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054" name="Google Shape;1054;p88"/>
          <p:cNvSpPr/>
          <p:nvPr/>
        </p:nvSpPr>
        <p:spPr>
          <a:xfrm>
            <a:off x="6418723" y="2633143"/>
            <a:ext cx="532397" cy="532397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34275" rIns="0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Package</a:t>
            </a:r>
            <a:endParaRPr sz="1100"/>
          </a:p>
        </p:txBody>
      </p:sp>
      <p:sp>
        <p:nvSpPr>
          <p:cNvPr id="1010" name="Google Shape;1010;p88"/>
          <p:cNvSpPr/>
          <p:nvPr/>
        </p:nvSpPr>
        <p:spPr>
          <a:xfrm>
            <a:off x="7356796" y="2635337"/>
            <a:ext cx="532397" cy="532397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34275" rIns="0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Serve</a:t>
            </a:r>
            <a:endParaRPr sz="1100"/>
          </a:p>
        </p:txBody>
      </p:sp>
      <p:grpSp>
        <p:nvGrpSpPr>
          <p:cNvPr id="1055" name="Google Shape;1055;p88"/>
          <p:cNvGrpSpPr/>
          <p:nvPr/>
        </p:nvGrpSpPr>
        <p:grpSpPr>
          <a:xfrm>
            <a:off x="2854942" y="2633144"/>
            <a:ext cx="1597193" cy="532397"/>
            <a:chOff x="4174957" y="4000759"/>
            <a:chExt cx="2129590" cy="709863"/>
          </a:xfrm>
        </p:grpSpPr>
        <p:sp>
          <p:nvSpPr>
            <p:cNvPr id="1015" name="Google Shape;1015;p88"/>
            <p:cNvSpPr/>
            <p:nvPr/>
          </p:nvSpPr>
          <p:spPr>
            <a:xfrm>
              <a:off x="4548944" y="4000759"/>
              <a:ext cx="1755603" cy="709863"/>
            </a:xfrm>
            <a:prstGeom prst="roundRect">
              <a:avLst>
                <a:gd name="adj" fmla="val 16667"/>
              </a:avLst>
            </a:prstGeom>
            <a:solidFill>
              <a:schemeClr val="accent6">
                <a:alpha val="49803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 b="1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1056" name="Google Shape;1056;p88"/>
            <p:cNvSpPr/>
            <p:nvPr/>
          </p:nvSpPr>
          <p:spPr>
            <a:xfrm>
              <a:off x="4548933" y="4027834"/>
              <a:ext cx="1680600" cy="204600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 b="1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Feature Engineering</a:t>
              </a:r>
              <a:endParaRPr sz="1100"/>
            </a:p>
          </p:txBody>
        </p:sp>
        <p:cxnSp>
          <p:nvCxnSpPr>
            <p:cNvPr id="1057" name="Google Shape;1057;p88"/>
            <p:cNvCxnSpPr>
              <a:stCxn id="1039" idx="3"/>
              <a:endCxn id="1015" idx="1"/>
            </p:cNvCxnSpPr>
            <p:nvPr/>
          </p:nvCxnSpPr>
          <p:spPr>
            <a:xfrm>
              <a:off x="4174957" y="4355690"/>
              <a:ext cx="3741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</p:grpSp>
      <p:cxnSp>
        <p:nvCxnSpPr>
          <p:cNvPr id="1058" name="Google Shape;1058;p88"/>
          <p:cNvCxnSpPr>
            <a:stCxn id="1012" idx="3"/>
            <a:endCxn id="1054" idx="1"/>
          </p:cNvCxnSpPr>
          <p:nvPr/>
        </p:nvCxnSpPr>
        <p:spPr>
          <a:xfrm>
            <a:off x="6139652" y="2898745"/>
            <a:ext cx="279000" cy="6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059" name="Google Shape;1059;p88"/>
          <p:cNvCxnSpPr>
            <a:stCxn id="1054" idx="3"/>
            <a:endCxn id="1010" idx="1"/>
          </p:cNvCxnSpPr>
          <p:nvPr/>
        </p:nvCxnSpPr>
        <p:spPr>
          <a:xfrm>
            <a:off x="6951120" y="2899342"/>
            <a:ext cx="405600" cy="21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060" name="Google Shape;1060;p88"/>
          <p:cNvCxnSpPr>
            <a:stCxn id="1042" idx="3"/>
            <a:endCxn id="1041" idx="1"/>
          </p:cNvCxnSpPr>
          <p:nvPr/>
        </p:nvCxnSpPr>
        <p:spPr>
          <a:xfrm rot="10800000" flipH="1">
            <a:off x="3066817" y="3934570"/>
            <a:ext cx="107700" cy="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061" name="Google Shape;1061;p88"/>
          <p:cNvCxnSpPr>
            <a:stCxn id="1041" idx="3"/>
            <a:endCxn id="1043" idx="1"/>
          </p:cNvCxnSpPr>
          <p:nvPr/>
        </p:nvCxnSpPr>
        <p:spPr>
          <a:xfrm>
            <a:off x="3732364" y="3934611"/>
            <a:ext cx="107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062" name="Google Shape;1062;p88"/>
          <p:cNvCxnSpPr>
            <a:stCxn id="1051" idx="3"/>
            <a:endCxn id="1050" idx="1"/>
          </p:cNvCxnSpPr>
          <p:nvPr/>
        </p:nvCxnSpPr>
        <p:spPr>
          <a:xfrm rot="10800000" flipH="1">
            <a:off x="5457985" y="3924961"/>
            <a:ext cx="105900" cy="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grpSp>
        <p:nvGrpSpPr>
          <p:cNvPr id="1063" name="Google Shape;1063;p88"/>
          <p:cNvGrpSpPr/>
          <p:nvPr/>
        </p:nvGrpSpPr>
        <p:grpSpPr>
          <a:xfrm>
            <a:off x="1261761" y="2212528"/>
            <a:ext cx="532397" cy="961217"/>
            <a:chOff x="2082957" y="3429000"/>
            <a:chExt cx="709863" cy="1281622"/>
          </a:xfrm>
        </p:grpSpPr>
        <p:sp>
          <p:nvSpPr>
            <p:cNvPr id="1064" name="Google Shape;1064;p88"/>
            <p:cNvSpPr/>
            <p:nvPr/>
          </p:nvSpPr>
          <p:spPr>
            <a:xfrm>
              <a:off x="2082957" y="4000759"/>
              <a:ext cx="709863" cy="709863"/>
            </a:xfrm>
            <a:prstGeom prst="roundRect">
              <a:avLst>
                <a:gd name="adj" fmla="val 16667"/>
              </a:avLst>
            </a:pr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 b="1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Code</a:t>
              </a:r>
              <a:br>
                <a:rPr lang="en" sz="700" b="1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en" sz="700" b="1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Check-</a:t>
              </a:r>
              <a:br>
                <a:rPr lang="en" sz="700" b="1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en" sz="700" b="1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in</a:t>
              </a:r>
              <a:endParaRPr sz="1100"/>
            </a:p>
          </p:txBody>
        </p:sp>
        <p:cxnSp>
          <p:nvCxnSpPr>
            <p:cNvPr id="1065" name="Google Shape;1065;p88"/>
            <p:cNvCxnSpPr/>
            <p:nvPr/>
          </p:nvCxnSpPr>
          <p:spPr>
            <a:xfrm>
              <a:off x="2219826" y="3429000"/>
              <a:ext cx="186490" cy="451184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</p:grpSp>
      <p:cxnSp>
        <p:nvCxnSpPr>
          <p:cNvPr id="1066" name="Google Shape;1066;p88"/>
          <p:cNvCxnSpPr/>
          <p:nvPr/>
        </p:nvCxnSpPr>
        <p:spPr>
          <a:xfrm>
            <a:off x="1849763" y="2898745"/>
            <a:ext cx="280490" cy="2192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047" name="Google Shape;1047;p88"/>
          <p:cNvSpPr/>
          <p:nvPr/>
        </p:nvSpPr>
        <p:spPr>
          <a:xfrm>
            <a:off x="3858826" y="2854223"/>
            <a:ext cx="456596" cy="207544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Finish</a:t>
            </a:r>
            <a:endParaRPr sz="1100"/>
          </a:p>
        </p:txBody>
      </p:sp>
      <p:sp>
        <p:nvSpPr>
          <p:cNvPr id="1045" name="Google Shape;1045;p88"/>
          <p:cNvSpPr/>
          <p:nvPr/>
        </p:nvSpPr>
        <p:spPr>
          <a:xfrm>
            <a:off x="3261008" y="2854224"/>
            <a:ext cx="456596" cy="207544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Start</a:t>
            </a:r>
            <a:endParaRPr sz="1100"/>
          </a:p>
        </p:txBody>
      </p:sp>
      <p:grpSp>
        <p:nvGrpSpPr>
          <p:cNvPr id="1067" name="Google Shape;1067;p88"/>
          <p:cNvGrpSpPr/>
          <p:nvPr/>
        </p:nvGrpSpPr>
        <p:grpSpPr>
          <a:xfrm>
            <a:off x="1232057" y="3185393"/>
            <a:ext cx="621716" cy="498487"/>
            <a:chOff x="1642344" y="4280098"/>
            <a:chExt cx="828954" cy="664650"/>
          </a:xfrm>
        </p:grpSpPr>
        <p:pic>
          <p:nvPicPr>
            <p:cNvPr id="1068" name="Google Shape;1068;p88" descr="GitHub Logomark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1828221" y="4280098"/>
              <a:ext cx="457200" cy="457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69" name="Google Shape;1069;p88" descr="GitHub Logotype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1642344" y="4728183"/>
              <a:ext cx="828954" cy="21656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70" name="Google Shape;1070;p88"/>
          <p:cNvGrpSpPr/>
          <p:nvPr/>
        </p:nvGrpSpPr>
        <p:grpSpPr>
          <a:xfrm>
            <a:off x="2399837" y="3049670"/>
            <a:ext cx="5928515" cy="1810995"/>
            <a:chOff x="3199783" y="4066226"/>
            <a:chExt cx="7904687" cy="2414660"/>
          </a:xfrm>
        </p:grpSpPr>
        <p:sp>
          <p:nvSpPr>
            <p:cNvPr id="1071" name="Google Shape;1071;p88"/>
            <p:cNvSpPr/>
            <p:nvPr/>
          </p:nvSpPr>
          <p:spPr>
            <a:xfrm>
              <a:off x="3199783" y="5928769"/>
              <a:ext cx="7904687" cy="552117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072" name="Google Shape;1072;p88"/>
            <p:cNvGrpSpPr/>
            <p:nvPr/>
          </p:nvGrpSpPr>
          <p:grpSpPr>
            <a:xfrm>
              <a:off x="3451657" y="4066226"/>
              <a:ext cx="6700908" cy="1889373"/>
              <a:chOff x="3451657" y="4066226"/>
              <a:chExt cx="6700908" cy="1889373"/>
            </a:xfrm>
          </p:grpSpPr>
          <p:cxnSp>
            <p:nvCxnSpPr>
              <p:cNvPr id="1073" name="Google Shape;1073;p88"/>
              <p:cNvCxnSpPr>
                <a:stCxn id="1039" idx="2"/>
              </p:cNvCxnSpPr>
              <p:nvPr/>
            </p:nvCxnSpPr>
            <p:spPr>
              <a:xfrm>
                <a:off x="3451657" y="4220721"/>
                <a:ext cx="729300" cy="17079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7B7B7B"/>
                </a:solidFill>
                <a:prstDash val="solid"/>
                <a:miter lim="800000"/>
                <a:headEnd type="none" w="sm" len="sm"/>
                <a:tailEnd type="triangle" w="med" len="med"/>
              </a:ln>
            </p:spPr>
          </p:cxnSp>
          <p:cxnSp>
            <p:nvCxnSpPr>
              <p:cNvPr id="1074" name="Google Shape;1074;p88"/>
              <p:cNvCxnSpPr>
                <a:stCxn id="1042" idx="2"/>
              </p:cNvCxnSpPr>
              <p:nvPr/>
            </p:nvCxnSpPr>
            <p:spPr>
              <a:xfrm>
                <a:off x="3717147" y="5388056"/>
                <a:ext cx="222900" cy="540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7B7B7B"/>
                </a:solidFill>
                <a:prstDash val="solid"/>
                <a:miter lim="800000"/>
                <a:headEnd type="none" w="sm" len="sm"/>
                <a:tailEnd type="triangle" w="med" len="med"/>
              </a:ln>
            </p:spPr>
          </p:cxnSp>
          <p:cxnSp>
            <p:nvCxnSpPr>
              <p:cNvPr id="1075" name="Google Shape;1075;p88"/>
              <p:cNvCxnSpPr>
                <a:stCxn id="1041" idx="2"/>
              </p:cNvCxnSpPr>
              <p:nvPr/>
            </p:nvCxnSpPr>
            <p:spPr>
              <a:xfrm>
                <a:off x="4604543" y="5386723"/>
                <a:ext cx="126900" cy="5415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7B7B7B"/>
                </a:solidFill>
                <a:prstDash val="solid"/>
                <a:miter lim="800000"/>
                <a:headEnd type="none" w="sm" len="sm"/>
                <a:tailEnd type="triangle" w="med" len="med"/>
              </a:ln>
            </p:spPr>
          </p:cxnSp>
          <p:cxnSp>
            <p:nvCxnSpPr>
              <p:cNvPr id="1076" name="Google Shape;1076;p88"/>
              <p:cNvCxnSpPr/>
              <p:nvPr/>
            </p:nvCxnSpPr>
            <p:spPr>
              <a:xfrm>
                <a:off x="4705096" y="4074351"/>
                <a:ext cx="531120" cy="1867129"/>
              </a:xfrm>
              <a:prstGeom prst="straightConnector1">
                <a:avLst/>
              </a:prstGeom>
              <a:noFill/>
              <a:ln w="9525" cap="flat" cmpd="sng">
                <a:solidFill>
                  <a:srgbClr val="7B7B7B"/>
                </a:solidFill>
                <a:prstDash val="solid"/>
                <a:miter lim="800000"/>
                <a:headEnd type="none" w="sm" len="sm"/>
                <a:tailEnd type="triangle" w="med" len="med"/>
              </a:ln>
            </p:spPr>
          </p:cxnSp>
          <p:cxnSp>
            <p:nvCxnSpPr>
              <p:cNvPr id="1077" name="Google Shape;1077;p88"/>
              <p:cNvCxnSpPr/>
              <p:nvPr/>
            </p:nvCxnSpPr>
            <p:spPr>
              <a:xfrm>
                <a:off x="5467143" y="4066226"/>
                <a:ext cx="485334" cy="1889373"/>
              </a:xfrm>
              <a:prstGeom prst="straightConnector1">
                <a:avLst/>
              </a:prstGeom>
              <a:noFill/>
              <a:ln w="9525" cap="flat" cmpd="sng">
                <a:solidFill>
                  <a:srgbClr val="7B7B7B"/>
                </a:solidFill>
                <a:prstDash val="solid"/>
                <a:miter lim="800000"/>
                <a:headEnd type="none" w="sm" len="sm"/>
                <a:tailEnd type="triangle" w="med" len="med"/>
              </a:ln>
            </p:spPr>
          </p:cxnSp>
          <p:cxnSp>
            <p:nvCxnSpPr>
              <p:cNvPr id="1078" name="Google Shape;1078;p88"/>
              <p:cNvCxnSpPr/>
              <p:nvPr/>
            </p:nvCxnSpPr>
            <p:spPr>
              <a:xfrm>
                <a:off x="5474534" y="5385421"/>
                <a:ext cx="154971" cy="5560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7B7B7B"/>
                </a:solidFill>
                <a:prstDash val="solid"/>
                <a:miter lim="800000"/>
                <a:headEnd type="none" w="sm" len="sm"/>
                <a:tailEnd type="triangle" w="med" len="med"/>
              </a:ln>
            </p:spPr>
          </p:cxnSp>
          <p:cxnSp>
            <p:nvCxnSpPr>
              <p:cNvPr id="1079" name="Google Shape;1079;p88"/>
              <p:cNvCxnSpPr/>
              <p:nvPr/>
            </p:nvCxnSpPr>
            <p:spPr>
              <a:xfrm flipH="1">
                <a:off x="7566346" y="4073146"/>
                <a:ext cx="149006" cy="1868334"/>
              </a:xfrm>
              <a:prstGeom prst="straightConnector1">
                <a:avLst/>
              </a:prstGeom>
              <a:noFill/>
              <a:ln w="9525" cap="flat" cmpd="sng">
                <a:solidFill>
                  <a:srgbClr val="7B7B7B"/>
                </a:solidFill>
                <a:prstDash val="solid"/>
                <a:miter lim="800000"/>
                <a:headEnd type="none" w="sm" len="sm"/>
                <a:tailEnd type="triangle" w="med" len="med"/>
              </a:ln>
            </p:spPr>
          </p:cxnSp>
          <p:cxnSp>
            <p:nvCxnSpPr>
              <p:cNvPr id="1080" name="Google Shape;1080;p88"/>
              <p:cNvCxnSpPr>
                <a:stCxn id="1049" idx="2"/>
              </p:cNvCxnSpPr>
              <p:nvPr/>
            </p:nvCxnSpPr>
            <p:spPr>
              <a:xfrm>
                <a:off x="6902430" y="4081561"/>
                <a:ext cx="123300" cy="18279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7B7B7B"/>
                </a:solidFill>
                <a:prstDash val="solid"/>
                <a:miter lim="800000"/>
                <a:headEnd type="none" w="sm" len="sm"/>
                <a:tailEnd type="triangle" w="med" len="med"/>
              </a:ln>
            </p:spPr>
          </p:cxnSp>
          <p:cxnSp>
            <p:nvCxnSpPr>
              <p:cNvPr id="1081" name="Google Shape;1081;p88"/>
              <p:cNvCxnSpPr/>
              <p:nvPr/>
            </p:nvCxnSpPr>
            <p:spPr>
              <a:xfrm flipH="1">
                <a:off x="8839582" y="4210323"/>
                <a:ext cx="30087" cy="1699064"/>
              </a:xfrm>
              <a:prstGeom prst="straightConnector1">
                <a:avLst/>
              </a:prstGeom>
              <a:noFill/>
              <a:ln w="9525" cap="flat" cmpd="sng">
                <a:solidFill>
                  <a:srgbClr val="7B7B7B"/>
                </a:solidFill>
                <a:prstDash val="solid"/>
                <a:miter lim="800000"/>
                <a:headEnd type="none" w="sm" len="sm"/>
                <a:tailEnd type="triangle" w="med" len="med"/>
              </a:ln>
            </p:spPr>
          </p:cxnSp>
          <p:cxnSp>
            <p:nvCxnSpPr>
              <p:cNvPr id="1082" name="Google Shape;1082;p88"/>
              <p:cNvCxnSpPr/>
              <p:nvPr/>
            </p:nvCxnSpPr>
            <p:spPr>
              <a:xfrm flipH="1">
                <a:off x="6758801" y="5384713"/>
                <a:ext cx="27078" cy="543439"/>
              </a:xfrm>
              <a:prstGeom prst="straightConnector1">
                <a:avLst/>
              </a:prstGeom>
              <a:noFill/>
              <a:ln w="9525" cap="flat" cmpd="sng">
                <a:solidFill>
                  <a:srgbClr val="7B7B7B"/>
                </a:solidFill>
                <a:prstDash val="solid"/>
                <a:miter lim="800000"/>
                <a:headEnd type="none" w="sm" len="sm"/>
                <a:tailEnd type="triangle" w="med" len="med"/>
              </a:ln>
            </p:spPr>
          </p:cxnSp>
          <p:cxnSp>
            <p:nvCxnSpPr>
              <p:cNvPr id="1083" name="Google Shape;1083;p88"/>
              <p:cNvCxnSpPr/>
              <p:nvPr/>
            </p:nvCxnSpPr>
            <p:spPr>
              <a:xfrm flipH="1">
                <a:off x="10152565" y="4220326"/>
                <a:ext cx="1" cy="1689061"/>
              </a:xfrm>
              <a:prstGeom prst="straightConnector1">
                <a:avLst/>
              </a:prstGeom>
              <a:noFill/>
              <a:ln w="9525" cap="flat" cmpd="sng">
                <a:solidFill>
                  <a:srgbClr val="7B7B7B"/>
                </a:solidFill>
                <a:prstDash val="solid"/>
                <a:miter lim="800000"/>
                <a:headEnd type="none" w="sm" len="sm"/>
                <a:tailEnd type="triangle" w="med" len="med"/>
              </a:ln>
            </p:spPr>
          </p:cxnSp>
          <p:cxnSp>
            <p:nvCxnSpPr>
              <p:cNvPr id="1084" name="Google Shape;1084;p88"/>
              <p:cNvCxnSpPr/>
              <p:nvPr/>
            </p:nvCxnSpPr>
            <p:spPr>
              <a:xfrm flipH="1">
                <a:off x="7806021" y="5356479"/>
                <a:ext cx="3225" cy="585001"/>
              </a:xfrm>
              <a:prstGeom prst="straightConnector1">
                <a:avLst/>
              </a:prstGeom>
              <a:noFill/>
              <a:ln w="9525" cap="flat" cmpd="sng">
                <a:solidFill>
                  <a:srgbClr val="7B7B7B"/>
                </a:solidFill>
                <a:prstDash val="solid"/>
                <a:miter lim="800000"/>
                <a:headEnd type="none" w="sm" len="sm"/>
                <a:tailEnd type="triangle" w="med" len="med"/>
              </a:ln>
            </p:spPr>
          </p:cxnSp>
          <p:cxnSp>
            <p:nvCxnSpPr>
              <p:cNvPr id="1085" name="Google Shape;1085;p88"/>
              <p:cNvCxnSpPr>
                <a:stCxn id="1007" idx="2"/>
              </p:cNvCxnSpPr>
              <p:nvPr/>
            </p:nvCxnSpPr>
            <p:spPr>
              <a:xfrm flipH="1">
                <a:off x="9964388" y="5587546"/>
                <a:ext cx="26400" cy="341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7B7B7B"/>
                </a:solidFill>
                <a:prstDash val="solid"/>
                <a:miter lim="800000"/>
                <a:headEnd type="none" w="sm" len="sm"/>
                <a:tailEnd type="triangle" w="med" len="med"/>
              </a:ln>
            </p:spPr>
          </p:cxnSp>
        </p:grpSp>
      </p:grpSp>
      <p:sp>
        <p:nvSpPr>
          <p:cNvPr id="1086" name="Google Shape;1086;p88"/>
          <p:cNvSpPr/>
          <p:nvPr/>
        </p:nvSpPr>
        <p:spPr>
          <a:xfrm>
            <a:off x="3717602" y="4589750"/>
            <a:ext cx="3447900" cy="1536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METADATA STORAGE</a:t>
            </a:r>
            <a:endParaRPr sz="21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1" name="Google Shape;1091;p89"/>
          <p:cNvGrpSpPr/>
          <p:nvPr/>
        </p:nvGrpSpPr>
        <p:grpSpPr>
          <a:xfrm>
            <a:off x="5697125" y="1535984"/>
            <a:ext cx="1251900" cy="566766"/>
            <a:chOff x="5697125" y="1535984"/>
            <a:chExt cx="1251900" cy="566766"/>
          </a:xfrm>
        </p:grpSpPr>
        <p:sp>
          <p:nvSpPr>
            <p:cNvPr id="1092" name="Google Shape;1092;p89"/>
            <p:cNvSpPr/>
            <p:nvPr/>
          </p:nvSpPr>
          <p:spPr>
            <a:xfrm>
              <a:off x="5697125" y="1743050"/>
              <a:ext cx="1251900" cy="3597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3" name="Google Shape;1093;p89"/>
            <p:cNvSpPr/>
            <p:nvPr/>
          </p:nvSpPr>
          <p:spPr>
            <a:xfrm>
              <a:off x="5697126" y="1535984"/>
              <a:ext cx="952500" cy="153600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7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Explainer</a:t>
              </a:r>
              <a:endParaRPr sz="1200"/>
            </a:p>
          </p:txBody>
        </p:sp>
      </p:grpSp>
      <p:sp>
        <p:nvSpPr>
          <p:cNvPr id="1094" name="Google Shape;1094;p89"/>
          <p:cNvSpPr/>
          <p:nvPr/>
        </p:nvSpPr>
        <p:spPr>
          <a:xfrm>
            <a:off x="6792347" y="3678695"/>
            <a:ext cx="1401525" cy="511875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5" name="Google Shape;1095;p89"/>
          <p:cNvSpPr/>
          <p:nvPr/>
        </p:nvSpPr>
        <p:spPr>
          <a:xfrm>
            <a:off x="2163873" y="2484254"/>
            <a:ext cx="6015150" cy="83025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6" name="Google Shape;1096;p89"/>
          <p:cNvSpPr/>
          <p:nvPr/>
        </p:nvSpPr>
        <p:spPr>
          <a:xfrm>
            <a:off x="2399837" y="4446577"/>
            <a:ext cx="5928525" cy="4140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97" name="Google Shape;1097;p89"/>
          <p:cNvGrpSpPr/>
          <p:nvPr/>
        </p:nvGrpSpPr>
        <p:grpSpPr>
          <a:xfrm>
            <a:off x="4452132" y="2632546"/>
            <a:ext cx="1687517" cy="532350"/>
            <a:chOff x="6304544" y="3999963"/>
            <a:chExt cx="2250023" cy="709800"/>
          </a:xfrm>
        </p:grpSpPr>
        <p:sp>
          <p:nvSpPr>
            <p:cNvPr id="1098" name="Google Shape;1098;p89"/>
            <p:cNvSpPr/>
            <p:nvPr/>
          </p:nvSpPr>
          <p:spPr>
            <a:xfrm>
              <a:off x="6798967" y="3999963"/>
              <a:ext cx="1755600" cy="709800"/>
            </a:xfrm>
            <a:prstGeom prst="roundRect">
              <a:avLst>
                <a:gd name="adj" fmla="val 16667"/>
              </a:avLst>
            </a:prstGeom>
            <a:solidFill>
              <a:schemeClr val="accent6">
                <a:alpha val="498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 b="1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1099" name="Google Shape;1099;p89"/>
            <p:cNvSpPr/>
            <p:nvPr/>
          </p:nvSpPr>
          <p:spPr>
            <a:xfrm>
              <a:off x="6798967" y="4027036"/>
              <a:ext cx="1420500" cy="204600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 b="1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Training</a:t>
              </a:r>
              <a:endParaRPr sz="1100"/>
            </a:p>
          </p:txBody>
        </p:sp>
        <p:cxnSp>
          <p:nvCxnSpPr>
            <p:cNvPr id="1100" name="Google Shape;1100;p89"/>
            <p:cNvCxnSpPr>
              <a:stCxn id="1101" idx="3"/>
              <a:endCxn id="1098" idx="1"/>
            </p:cNvCxnSpPr>
            <p:nvPr/>
          </p:nvCxnSpPr>
          <p:spPr>
            <a:xfrm rot="10800000" flipH="1">
              <a:off x="6304544" y="4354759"/>
              <a:ext cx="494400" cy="9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</p:grpSp>
      <p:grpSp>
        <p:nvGrpSpPr>
          <p:cNvPr id="1102" name="Google Shape;1102;p89"/>
          <p:cNvGrpSpPr/>
          <p:nvPr/>
        </p:nvGrpSpPr>
        <p:grpSpPr>
          <a:xfrm>
            <a:off x="4811268" y="3394027"/>
            <a:ext cx="1429650" cy="786935"/>
            <a:chOff x="6783392" y="5015270"/>
            <a:chExt cx="1906200" cy="1049246"/>
          </a:xfrm>
        </p:grpSpPr>
        <p:sp>
          <p:nvSpPr>
            <p:cNvPr id="1103" name="Google Shape;1103;p89"/>
            <p:cNvSpPr/>
            <p:nvPr/>
          </p:nvSpPr>
          <p:spPr>
            <a:xfrm>
              <a:off x="6783392" y="5382016"/>
              <a:ext cx="1906200" cy="6825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104" name="Google Shape;1104;p89" descr="Kubeflow logo? · Issue #187 · kubeflow/kubeflow · GitHub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783392" y="5015270"/>
              <a:ext cx="1533905" cy="38647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05" name="Google Shape;1105;p89"/>
          <p:cNvGrpSpPr/>
          <p:nvPr/>
        </p:nvGrpSpPr>
        <p:grpSpPr>
          <a:xfrm>
            <a:off x="2394734" y="3250847"/>
            <a:ext cx="2125125" cy="939723"/>
            <a:chOff x="3561346" y="4824364"/>
            <a:chExt cx="2833500" cy="1252964"/>
          </a:xfrm>
        </p:grpSpPr>
        <p:sp>
          <p:nvSpPr>
            <p:cNvPr id="1106" name="Google Shape;1106;p89"/>
            <p:cNvSpPr/>
            <p:nvPr/>
          </p:nvSpPr>
          <p:spPr>
            <a:xfrm>
              <a:off x="3561346" y="5394828"/>
              <a:ext cx="2833500" cy="6825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107" name="Google Shape;1107;p89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727651" y="4824364"/>
              <a:ext cx="743884" cy="74388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08" name="Google Shape;1108;p89"/>
          <p:cNvGrpSpPr/>
          <p:nvPr/>
        </p:nvGrpSpPr>
        <p:grpSpPr>
          <a:xfrm>
            <a:off x="121521" y="52298"/>
            <a:ext cx="2081884" cy="2081885"/>
            <a:chOff x="544145" y="160034"/>
            <a:chExt cx="2775846" cy="2775846"/>
          </a:xfrm>
        </p:grpSpPr>
        <p:sp>
          <p:nvSpPr>
            <p:cNvPr id="1109" name="Google Shape;1109;p89"/>
            <p:cNvSpPr/>
            <p:nvPr/>
          </p:nvSpPr>
          <p:spPr>
            <a:xfrm>
              <a:off x="1560068" y="160034"/>
              <a:ext cx="744000" cy="744000"/>
            </a:xfrm>
            <a:prstGeom prst="ellipse">
              <a:avLst/>
            </a:prstGeom>
            <a:solidFill>
              <a:srgbClr val="4372C3">
                <a:alpha val="89800"/>
              </a:srgbClr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89"/>
            <p:cNvSpPr txBox="1"/>
            <p:nvPr/>
          </p:nvSpPr>
          <p:spPr>
            <a:xfrm>
              <a:off x="1669046" y="269012"/>
              <a:ext cx="526200" cy="52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625" tIns="7625" rIns="7625" bIns="76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600"/>
                <a:buFont typeface="Calibri"/>
                <a:buNone/>
              </a:pPr>
              <a:r>
                <a:rPr lang="en" sz="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Experiment</a:t>
              </a:r>
              <a:endParaRPr sz="1100"/>
            </a:p>
          </p:txBody>
        </p:sp>
        <p:sp>
          <p:nvSpPr>
            <p:cNvPr id="1111" name="Google Shape;1111;p89"/>
            <p:cNvSpPr/>
            <p:nvPr/>
          </p:nvSpPr>
          <p:spPr>
            <a:xfrm rot="2700000">
              <a:off x="2249169" y="871328"/>
              <a:ext cx="366988" cy="322865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406CBA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89"/>
            <p:cNvSpPr txBox="1"/>
            <p:nvPr/>
          </p:nvSpPr>
          <p:spPr>
            <a:xfrm rot="2700000">
              <a:off x="2263451" y="901712"/>
              <a:ext cx="270256" cy="1934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Calibri"/>
                <a:buNone/>
              </a:pPr>
              <a:endParaRPr sz="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3" name="Google Shape;1113;p89"/>
            <p:cNvSpPr/>
            <p:nvPr/>
          </p:nvSpPr>
          <p:spPr>
            <a:xfrm>
              <a:off x="2575991" y="1175957"/>
              <a:ext cx="744000" cy="744000"/>
            </a:xfrm>
            <a:prstGeom prst="ellipse">
              <a:avLst/>
            </a:prstGeom>
            <a:solidFill>
              <a:srgbClr val="4372C3">
                <a:alpha val="76860"/>
              </a:srgbClr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89"/>
            <p:cNvSpPr txBox="1"/>
            <p:nvPr/>
          </p:nvSpPr>
          <p:spPr>
            <a:xfrm>
              <a:off x="2684969" y="1284935"/>
              <a:ext cx="526200" cy="52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625" tIns="7625" rIns="7625" bIns="76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600"/>
                <a:buFont typeface="Calibri"/>
                <a:buNone/>
              </a:pPr>
              <a:r>
                <a:rPr lang="en" sz="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Search</a:t>
              </a:r>
              <a:endParaRPr sz="1100"/>
            </a:p>
          </p:txBody>
        </p:sp>
        <p:sp>
          <p:nvSpPr>
            <p:cNvPr id="1115" name="Google Shape;1115;p89"/>
            <p:cNvSpPr/>
            <p:nvPr/>
          </p:nvSpPr>
          <p:spPr>
            <a:xfrm rot="8100000">
              <a:off x="2263918" y="1887119"/>
              <a:ext cx="366988" cy="322865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6987C7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89"/>
            <p:cNvSpPr txBox="1"/>
            <p:nvPr/>
          </p:nvSpPr>
          <p:spPr>
            <a:xfrm rot="-2700000">
              <a:off x="2346491" y="1917640"/>
              <a:ext cx="270256" cy="1934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Calibri"/>
                <a:buNone/>
              </a:pPr>
              <a:endParaRPr sz="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7" name="Google Shape;1117;p89"/>
            <p:cNvSpPr/>
            <p:nvPr/>
          </p:nvSpPr>
          <p:spPr>
            <a:xfrm>
              <a:off x="1560068" y="2191880"/>
              <a:ext cx="744000" cy="744000"/>
            </a:xfrm>
            <a:prstGeom prst="ellipse">
              <a:avLst/>
            </a:prstGeom>
            <a:solidFill>
              <a:srgbClr val="4372C3">
                <a:alpha val="63140"/>
              </a:srgbClr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89"/>
            <p:cNvSpPr txBox="1"/>
            <p:nvPr/>
          </p:nvSpPr>
          <p:spPr>
            <a:xfrm>
              <a:off x="1669046" y="2300858"/>
              <a:ext cx="526200" cy="52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625" tIns="7625" rIns="7625" bIns="76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600"/>
                <a:buFont typeface="Calibri"/>
                <a:buNone/>
              </a:pPr>
              <a:r>
                <a:rPr lang="en" sz="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Train</a:t>
              </a:r>
              <a:br>
                <a:rPr lang="en" sz="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" sz="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(Locally)</a:t>
              </a:r>
              <a:endParaRPr sz="1100"/>
            </a:p>
          </p:txBody>
        </p:sp>
        <p:sp>
          <p:nvSpPr>
            <p:cNvPr id="1119" name="Google Shape;1119;p89"/>
            <p:cNvSpPr/>
            <p:nvPr/>
          </p:nvSpPr>
          <p:spPr>
            <a:xfrm rot="-8100000">
              <a:off x="1248125" y="1901868"/>
              <a:ext cx="366988" cy="322865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94A6D4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89"/>
            <p:cNvSpPr txBox="1"/>
            <p:nvPr/>
          </p:nvSpPr>
          <p:spPr>
            <a:xfrm rot="2700000">
              <a:off x="1330670" y="2000776"/>
              <a:ext cx="270256" cy="1934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Calibri"/>
                <a:buNone/>
              </a:pPr>
              <a:endParaRPr sz="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1" name="Google Shape;1121;p89"/>
            <p:cNvSpPr/>
            <p:nvPr/>
          </p:nvSpPr>
          <p:spPr>
            <a:xfrm>
              <a:off x="544145" y="1175957"/>
              <a:ext cx="744000" cy="744000"/>
            </a:xfrm>
            <a:prstGeom prst="ellipse">
              <a:avLst/>
            </a:prstGeom>
            <a:solidFill>
              <a:srgbClr val="4372C3">
                <a:alpha val="49800"/>
              </a:srgbClr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89"/>
            <p:cNvSpPr txBox="1"/>
            <p:nvPr/>
          </p:nvSpPr>
          <p:spPr>
            <a:xfrm>
              <a:off x="653123" y="1284935"/>
              <a:ext cx="526200" cy="52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625" tIns="7625" rIns="7625" bIns="76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600"/>
                <a:buFont typeface="Calibri"/>
                <a:buNone/>
              </a:pPr>
              <a:r>
                <a:rPr lang="en" sz="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Compare</a:t>
              </a:r>
              <a:endParaRPr sz="1100"/>
            </a:p>
          </p:txBody>
        </p:sp>
        <p:sp>
          <p:nvSpPr>
            <p:cNvPr id="1123" name="Google Shape;1123;p89"/>
            <p:cNvSpPr/>
            <p:nvPr/>
          </p:nvSpPr>
          <p:spPr>
            <a:xfrm rot="-2700000">
              <a:off x="1233376" y="886076"/>
              <a:ext cx="366988" cy="322865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BEC7E3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89"/>
            <p:cNvSpPr txBox="1"/>
            <p:nvPr/>
          </p:nvSpPr>
          <p:spPr>
            <a:xfrm rot="-2700000">
              <a:off x="1247426" y="984859"/>
              <a:ext cx="270256" cy="1934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Calibri"/>
                <a:buNone/>
              </a:pPr>
              <a:endParaRPr sz="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25" name="Google Shape;1125;p89"/>
          <p:cNvSpPr/>
          <p:nvPr/>
        </p:nvSpPr>
        <p:spPr>
          <a:xfrm>
            <a:off x="2322544" y="2633143"/>
            <a:ext cx="532500" cy="532500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34275" rIns="0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 dirty="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Process</a:t>
            </a:r>
            <a:endParaRPr sz="1100"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 dirty="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Data</a:t>
            </a:r>
            <a:endParaRPr sz="1100" dirty="0"/>
          </a:p>
        </p:txBody>
      </p:sp>
      <p:pic>
        <p:nvPicPr>
          <p:cNvPr id="1126" name="Google Shape;1126;p89" descr="LaunchDarkly Visual Studio Code Extension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37984" y="875887"/>
            <a:ext cx="719641" cy="359822"/>
          </a:xfrm>
          <a:prstGeom prst="rect">
            <a:avLst/>
          </a:prstGeom>
          <a:noFill/>
          <a:ln>
            <a:noFill/>
          </a:ln>
        </p:spPr>
      </p:pic>
      <p:sp>
        <p:nvSpPr>
          <p:cNvPr id="1127" name="Google Shape;1127;p89"/>
          <p:cNvSpPr/>
          <p:nvPr/>
        </p:nvSpPr>
        <p:spPr>
          <a:xfrm>
            <a:off x="3174450" y="3829180"/>
            <a:ext cx="558000" cy="2109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12700" cap="flat" cmpd="sng">
            <a:solidFill>
              <a:srgbClr val="AC5B2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Tokenize</a:t>
            </a:r>
            <a:endParaRPr sz="1100"/>
          </a:p>
        </p:txBody>
      </p:sp>
      <p:sp>
        <p:nvSpPr>
          <p:cNvPr id="1128" name="Google Shape;1128;p89"/>
          <p:cNvSpPr/>
          <p:nvPr/>
        </p:nvSpPr>
        <p:spPr>
          <a:xfrm>
            <a:off x="2508904" y="3833498"/>
            <a:ext cx="558000" cy="2076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12700" cap="flat" cmpd="sng">
            <a:solidFill>
              <a:srgbClr val="AC5B2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Clean</a:t>
            </a:r>
            <a:endParaRPr sz="1100"/>
          </a:p>
        </p:txBody>
      </p:sp>
      <p:sp>
        <p:nvSpPr>
          <p:cNvPr id="1129" name="Google Shape;1129;p89"/>
          <p:cNvSpPr/>
          <p:nvPr/>
        </p:nvSpPr>
        <p:spPr>
          <a:xfrm>
            <a:off x="3839997" y="3829245"/>
            <a:ext cx="507000" cy="2109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12700" cap="flat" cmpd="sng">
            <a:solidFill>
              <a:srgbClr val="AC5B2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Analyze</a:t>
            </a:r>
            <a:endParaRPr sz="1100"/>
          </a:p>
        </p:txBody>
      </p:sp>
      <p:cxnSp>
        <p:nvCxnSpPr>
          <p:cNvPr id="1130" name="Google Shape;1130;p89"/>
          <p:cNvCxnSpPr>
            <a:stCxn id="1131" idx="2"/>
            <a:endCxn id="1128" idx="0"/>
          </p:cNvCxnSpPr>
          <p:nvPr/>
        </p:nvCxnSpPr>
        <p:spPr>
          <a:xfrm flipH="1">
            <a:off x="2787908" y="3061824"/>
            <a:ext cx="701400" cy="771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132" name="Google Shape;1132;p89"/>
          <p:cNvCxnSpPr>
            <a:stCxn id="1129" idx="0"/>
            <a:endCxn id="1133" idx="2"/>
          </p:cNvCxnSpPr>
          <p:nvPr/>
        </p:nvCxnSpPr>
        <p:spPr>
          <a:xfrm rot="10800000">
            <a:off x="4087197" y="3061845"/>
            <a:ext cx="6300" cy="767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134" name="Google Shape;1134;p89"/>
          <p:cNvSpPr/>
          <p:nvPr/>
        </p:nvSpPr>
        <p:spPr>
          <a:xfrm>
            <a:off x="5546344" y="2853626"/>
            <a:ext cx="456600" cy="207600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Finish</a:t>
            </a:r>
            <a:endParaRPr sz="1100"/>
          </a:p>
        </p:txBody>
      </p:sp>
      <p:sp>
        <p:nvSpPr>
          <p:cNvPr id="1135" name="Google Shape;1135;p89"/>
          <p:cNvSpPr/>
          <p:nvPr/>
        </p:nvSpPr>
        <p:spPr>
          <a:xfrm>
            <a:off x="4948525" y="2853627"/>
            <a:ext cx="456600" cy="207600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Start</a:t>
            </a:r>
            <a:endParaRPr sz="1100"/>
          </a:p>
        </p:txBody>
      </p:sp>
      <p:sp>
        <p:nvSpPr>
          <p:cNvPr id="1136" name="Google Shape;1136;p89"/>
          <p:cNvSpPr/>
          <p:nvPr/>
        </p:nvSpPr>
        <p:spPr>
          <a:xfrm>
            <a:off x="5564020" y="3819637"/>
            <a:ext cx="558000" cy="2109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Finalize</a:t>
            </a:r>
            <a:endParaRPr sz="1100"/>
          </a:p>
        </p:txBody>
      </p:sp>
      <p:sp>
        <p:nvSpPr>
          <p:cNvPr id="1137" name="Google Shape;1137;p89"/>
          <p:cNvSpPr/>
          <p:nvPr/>
        </p:nvSpPr>
        <p:spPr>
          <a:xfrm>
            <a:off x="4925438" y="3823889"/>
            <a:ext cx="532500" cy="2076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Train</a:t>
            </a:r>
            <a:endParaRPr sz="1100"/>
          </a:p>
        </p:txBody>
      </p:sp>
      <p:cxnSp>
        <p:nvCxnSpPr>
          <p:cNvPr id="1138" name="Google Shape;1138;p89"/>
          <p:cNvCxnSpPr>
            <a:stCxn id="1135" idx="2"/>
            <a:endCxn id="1137" idx="0"/>
          </p:cNvCxnSpPr>
          <p:nvPr/>
        </p:nvCxnSpPr>
        <p:spPr>
          <a:xfrm>
            <a:off x="5176825" y="3061227"/>
            <a:ext cx="15000" cy="762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139" name="Google Shape;1139;p89"/>
          <p:cNvCxnSpPr>
            <a:stCxn id="1136" idx="0"/>
            <a:endCxn id="1134" idx="2"/>
          </p:cNvCxnSpPr>
          <p:nvPr/>
        </p:nvCxnSpPr>
        <p:spPr>
          <a:xfrm rot="10800000">
            <a:off x="5774620" y="3061237"/>
            <a:ext cx="68400" cy="758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140" name="Google Shape;1140;p89"/>
          <p:cNvSpPr/>
          <p:nvPr/>
        </p:nvSpPr>
        <p:spPr>
          <a:xfrm>
            <a:off x="7356796" y="2635337"/>
            <a:ext cx="532500" cy="532500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34275" rIns="0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Serve</a:t>
            </a:r>
            <a:endParaRPr sz="1100"/>
          </a:p>
        </p:txBody>
      </p:sp>
      <p:grpSp>
        <p:nvGrpSpPr>
          <p:cNvPr id="1141" name="Google Shape;1141;p89"/>
          <p:cNvGrpSpPr/>
          <p:nvPr/>
        </p:nvGrpSpPr>
        <p:grpSpPr>
          <a:xfrm>
            <a:off x="2855044" y="2633144"/>
            <a:ext cx="1597088" cy="532350"/>
            <a:chOff x="4175094" y="4000759"/>
            <a:chExt cx="2129450" cy="709800"/>
          </a:xfrm>
        </p:grpSpPr>
        <p:sp>
          <p:nvSpPr>
            <p:cNvPr id="1101" name="Google Shape;1101;p89"/>
            <p:cNvSpPr/>
            <p:nvPr/>
          </p:nvSpPr>
          <p:spPr>
            <a:xfrm>
              <a:off x="4548944" y="4000759"/>
              <a:ext cx="1755600" cy="709800"/>
            </a:xfrm>
            <a:prstGeom prst="roundRect">
              <a:avLst>
                <a:gd name="adj" fmla="val 16667"/>
              </a:avLst>
            </a:prstGeom>
            <a:solidFill>
              <a:schemeClr val="accent6">
                <a:alpha val="498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 b="1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1142" name="Google Shape;1142;p89"/>
            <p:cNvSpPr/>
            <p:nvPr/>
          </p:nvSpPr>
          <p:spPr>
            <a:xfrm>
              <a:off x="4548933" y="4027834"/>
              <a:ext cx="1680600" cy="204600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 b="1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Feature Engineering</a:t>
              </a:r>
              <a:endParaRPr sz="1100"/>
            </a:p>
          </p:txBody>
        </p:sp>
        <p:cxnSp>
          <p:nvCxnSpPr>
            <p:cNvPr id="1143" name="Google Shape;1143;p89"/>
            <p:cNvCxnSpPr>
              <a:stCxn id="1125" idx="3"/>
              <a:endCxn id="1101" idx="1"/>
            </p:cNvCxnSpPr>
            <p:nvPr/>
          </p:nvCxnSpPr>
          <p:spPr>
            <a:xfrm>
              <a:off x="4175094" y="4355759"/>
              <a:ext cx="3741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</p:grpSp>
      <p:pic>
        <p:nvPicPr>
          <p:cNvPr id="1144" name="Google Shape;1144;p89" descr="Nub8 Machine Learning With Azure"/>
          <p:cNvPicPr preferRelativeResize="0"/>
          <p:nvPr/>
        </p:nvPicPr>
        <p:blipFill rotWithShape="1">
          <a:blip r:embed="rId6">
            <a:alphaModFix/>
          </a:blip>
          <a:srcRect t="16513"/>
          <a:stretch/>
        </p:blipFill>
        <p:spPr>
          <a:xfrm>
            <a:off x="6915569" y="3708561"/>
            <a:ext cx="1150428" cy="44741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45" name="Google Shape;1145;p89"/>
          <p:cNvCxnSpPr>
            <a:stCxn id="1140" idx="2"/>
            <a:endCxn id="1094" idx="0"/>
          </p:cNvCxnSpPr>
          <p:nvPr/>
        </p:nvCxnSpPr>
        <p:spPr>
          <a:xfrm flipH="1">
            <a:off x="7493146" y="3167837"/>
            <a:ext cx="129900" cy="510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146" name="Google Shape;1146;p89"/>
          <p:cNvCxnSpPr>
            <a:endCxn id="1147" idx="2"/>
          </p:cNvCxnSpPr>
          <p:nvPr/>
        </p:nvCxnSpPr>
        <p:spPr>
          <a:xfrm rot="10800000">
            <a:off x="6024112" y="2025952"/>
            <a:ext cx="108300" cy="8841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148" name="Google Shape;1148;p89"/>
          <p:cNvCxnSpPr>
            <a:stCxn id="1149" idx="3"/>
            <a:endCxn id="1140" idx="1"/>
          </p:cNvCxnSpPr>
          <p:nvPr/>
        </p:nvCxnSpPr>
        <p:spPr>
          <a:xfrm>
            <a:off x="6951223" y="2899393"/>
            <a:ext cx="405600" cy="21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150" name="Google Shape;1150;p89"/>
          <p:cNvCxnSpPr>
            <a:stCxn id="1128" idx="3"/>
            <a:endCxn id="1127" idx="1"/>
          </p:cNvCxnSpPr>
          <p:nvPr/>
        </p:nvCxnSpPr>
        <p:spPr>
          <a:xfrm rot="10800000" flipH="1">
            <a:off x="3066904" y="3934598"/>
            <a:ext cx="107400" cy="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151" name="Google Shape;1151;p89"/>
          <p:cNvCxnSpPr>
            <a:stCxn id="1127" idx="3"/>
            <a:endCxn id="1129" idx="1"/>
          </p:cNvCxnSpPr>
          <p:nvPr/>
        </p:nvCxnSpPr>
        <p:spPr>
          <a:xfrm>
            <a:off x="3732450" y="3934630"/>
            <a:ext cx="107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152" name="Google Shape;1152;p89"/>
          <p:cNvCxnSpPr>
            <a:stCxn id="1137" idx="3"/>
            <a:endCxn id="1136" idx="1"/>
          </p:cNvCxnSpPr>
          <p:nvPr/>
        </p:nvCxnSpPr>
        <p:spPr>
          <a:xfrm rot="10800000" flipH="1">
            <a:off x="5457938" y="3924989"/>
            <a:ext cx="106200" cy="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grpSp>
        <p:nvGrpSpPr>
          <p:cNvPr id="1153" name="Google Shape;1153;p89"/>
          <p:cNvGrpSpPr/>
          <p:nvPr/>
        </p:nvGrpSpPr>
        <p:grpSpPr>
          <a:xfrm>
            <a:off x="1261761" y="2212528"/>
            <a:ext cx="532350" cy="961169"/>
            <a:chOff x="2082957" y="3429000"/>
            <a:chExt cx="709800" cy="1281559"/>
          </a:xfrm>
        </p:grpSpPr>
        <p:sp>
          <p:nvSpPr>
            <p:cNvPr id="1154" name="Google Shape;1154;p89"/>
            <p:cNvSpPr/>
            <p:nvPr/>
          </p:nvSpPr>
          <p:spPr>
            <a:xfrm>
              <a:off x="2082957" y="4000759"/>
              <a:ext cx="709800" cy="709800"/>
            </a:xfrm>
            <a:prstGeom prst="roundRect">
              <a:avLst>
                <a:gd name="adj" fmla="val 16667"/>
              </a:avLst>
            </a:pr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 b="1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Code</a:t>
              </a:r>
              <a:br>
                <a:rPr lang="en" sz="700" b="1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en" sz="700" b="1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Check-</a:t>
              </a:r>
              <a:br>
                <a:rPr lang="en" sz="700" b="1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en" sz="700" b="1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in</a:t>
              </a:r>
              <a:endParaRPr sz="1100"/>
            </a:p>
          </p:txBody>
        </p:sp>
        <p:cxnSp>
          <p:nvCxnSpPr>
            <p:cNvPr id="1155" name="Google Shape;1155;p89"/>
            <p:cNvCxnSpPr/>
            <p:nvPr/>
          </p:nvCxnSpPr>
          <p:spPr>
            <a:xfrm>
              <a:off x="2219826" y="3429000"/>
              <a:ext cx="186600" cy="4512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</p:grpSp>
      <p:cxnSp>
        <p:nvCxnSpPr>
          <p:cNvPr id="1156" name="Google Shape;1156;p89"/>
          <p:cNvCxnSpPr/>
          <p:nvPr/>
        </p:nvCxnSpPr>
        <p:spPr>
          <a:xfrm>
            <a:off x="1849763" y="2898745"/>
            <a:ext cx="280500" cy="21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133" name="Google Shape;1133;p89"/>
          <p:cNvSpPr/>
          <p:nvPr/>
        </p:nvSpPr>
        <p:spPr>
          <a:xfrm>
            <a:off x="3858826" y="2854223"/>
            <a:ext cx="456600" cy="207600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Finish</a:t>
            </a:r>
            <a:endParaRPr sz="1100"/>
          </a:p>
        </p:txBody>
      </p:sp>
      <p:sp>
        <p:nvSpPr>
          <p:cNvPr id="1131" name="Google Shape;1131;p89"/>
          <p:cNvSpPr/>
          <p:nvPr/>
        </p:nvSpPr>
        <p:spPr>
          <a:xfrm>
            <a:off x="3261008" y="2854224"/>
            <a:ext cx="456600" cy="207600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Start</a:t>
            </a:r>
            <a:endParaRPr sz="1100"/>
          </a:p>
        </p:txBody>
      </p:sp>
      <p:grpSp>
        <p:nvGrpSpPr>
          <p:cNvPr id="1157" name="Google Shape;1157;p89"/>
          <p:cNvGrpSpPr/>
          <p:nvPr/>
        </p:nvGrpSpPr>
        <p:grpSpPr>
          <a:xfrm>
            <a:off x="1232057" y="3185393"/>
            <a:ext cx="621715" cy="498487"/>
            <a:chOff x="1642344" y="4280098"/>
            <a:chExt cx="828954" cy="664650"/>
          </a:xfrm>
        </p:grpSpPr>
        <p:pic>
          <p:nvPicPr>
            <p:cNvPr id="1158" name="Google Shape;1158;p89" descr="GitHub Logomark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1828221" y="4280098"/>
              <a:ext cx="457199" cy="4571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59" name="Google Shape;1159;p89" descr="GitHub Logotype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1642344" y="4728183"/>
              <a:ext cx="828954" cy="21656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60" name="Google Shape;1160;p89"/>
          <p:cNvSpPr/>
          <p:nvPr/>
        </p:nvSpPr>
        <p:spPr>
          <a:xfrm>
            <a:off x="3717602" y="4589750"/>
            <a:ext cx="3447900" cy="1536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METADATA STORAGE</a:t>
            </a:r>
            <a:endParaRPr sz="2100"/>
          </a:p>
        </p:txBody>
      </p:sp>
      <p:sp>
        <p:nvSpPr>
          <p:cNvPr id="1161" name="Google Shape;1161;p89"/>
          <p:cNvSpPr/>
          <p:nvPr/>
        </p:nvSpPr>
        <p:spPr>
          <a:xfrm>
            <a:off x="6393631" y="1818351"/>
            <a:ext cx="456600" cy="207600"/>
          </a:xfrm>
          <a:prstGeom prst="roundRect">
            <a:avLst>
              <a:gd name="adj" fmla="val 16667"/>
            </a:avLst>
          </a:prstGeom>
          <a:solidFill>
            <a:srgbClr val="8E7CC3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Finish</a:t>
            </a:r>
            <a:endParaRPr sz="1100"/>
          </a:p>
        </p:txBody>
      </p:sp>
      <p:sp>
        <p:nvSpPr>
          <p:cNvPr id="1147" name="Google Shape;1147;p89"/>
          <p:cNvSpPr/>
          <p:nvPr/>
        </p:nvSpPr>
        <p:spPr>
          <a:xfrm>
            <a:off x="5795812" y="1818352"/>
            <a:ext cx="456600" cy="207600"/>
          </a:xfrm>
          <a:prstGeom prst="roundRect">
            <a:avLst>
              <a:gd name="adj" fmla="val 16667"/>
            </a:avLst>
          </a:prstGeom>
          <a:solidFill>
            <a:srgbClr val="8E7CC3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Start</a:t>
            </a:r>
            <a:endParaRPr sz="1100"/>
          </a:p>
        </p:txBody>
      </p:sp>
      <p:cxnSp>
        <p:nvCxnSpPr>
          <p:cNvPr id="1162" name="Google Shape;1162;p89"/>
          <p:cNvCxnSpPr>
            <a:stCxn id="1147" idx="3"/>
            <a:endCxn id="1161" idx="1"/>
          </p:cNvCxnSpPr>
          <p:nvPr/>
        </p:nvCxnSpPr>
        <p:spPr>
          <a:xfrm>
            <a:off x="6252412" y="1922152"/>
            <a:ext cx="141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163" name="Google Shape;1163;p89"/>
          <p:cNvCxnSpPr>
            <a:endCxn id="1149" idx="1"/>
          </p:cNvCxnSpPr>
          <p:nvPr/>
        </p:nvCxnSpPr>
        <p:spPr>
          <a:xfrm>
            <a:off x="6139723" y="2898793"/>
            <a:ext cx="279000" cy="6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149" name="Google Shape;1149;p89"/>
          <p:cNvSpPr/>
          <p:nvPr/>
        </p:nvSpPr>
        <p:spPr>
          <a:xfrm>
            <a:off x="6418723" y="2633143"/>
            <a:ext cx="532500" cy="532500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34275" rIns="0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Package</a:t>
            </a:r>
            <a:endParaRPr sz="1100"/>
          </a:p>
        </p:txBody>
      </p:sp>
      <p:cxnSp>
        <p:nvCxnSpPr>
          <p:cNvPr id="1164" name="Google Shape;1164;p89"/>
          <p:cNvCxnSpPr>
            <a:stCxn id="1161" idx="2"/>
            <a:endCxn id="1149" idx="1"/>
          </p:cNvCxnSpPr>
          <p:nvPr/>
        </p:nvCxnSpPr>
        <p:spPr>
          <a:xfrm flipH="1">
            <a:off x="6418831" y="2025951"/>
            <a:ext cx="203100" cy="8733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grpSp>
        <p:nvGrpSpPr>
          <p:cNvPr id="1165" name="Google Shape;1165;p89"/>
          <p:cNvGrpSpPr/>
          <p:nvPr/>
        </p:nvGrpSpPr>
        <p:grpSpPr>
          <a:xfrm>
            <a:off x="2203400" y="1826150"/>
            <a:ext cx="2584492" cy="603000"/>
            <a:chOff x="2203400" y="1826150"/>
            <a:chExt cx="2584492" cy="603000"/>
          </a:xfrm>
        </p:grpSpPr>
        <p:sp>
          <p:nvSpPr>
            <p:cNvPr id="1166" name="Google Shape;1166;p89"/>
            <p:cNvSpPr/>
            <p:nvPr/>
          </p:nvSpPr>
          <p:spPr>
            <a:xfrm>
              <a:off x="2203400" y="1826150"/>
              <a:ext cx="2579100" cy="6030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89"/>
            <p:cNvSpPr txBox="1"/>
            <p:nvPr/>
          </p:nvSpPr>
          <p:spPr>
            <a:xfrm>
              <a:off x="2865267" y="1984560"/>
              <a:ext cx="1922625" cy="3462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GitHub Actions</a:t>
              </a:r>
              <a:endParaRPr sz="1100" dirty="0"/>
            </a:p>
          </p:txBody>
        </p:sp>
        <p:pic>
          <p:nvPicPr>
            <p:cNvPr id="1168" name="Google Shape;1168;p89" descr="Build GitHub Actions with TypeScript"/>
            <p:cNvPicPr preferRelativeResize="0"/>
            <p:nvPr/>
          </p:nvPicPr>
          <p:blipFill rotWithShape="1">
            <a:blip r:embed="rId9">
              <a:alphaModFix/>
            </a:blip>
            <a:srcRect l="12724" r="21885" b="26193"/>
            <a:stretch/>
          </p:blipFill>
          <p:spPr>
            <a:xfrm>
              <a:off x="2278150" y="1870350"/>
              <a:ext cx="587125" cy="5119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3" name="Google Shape;1173;p90"/>
          <p:cNvSpPr txBox="1">
            <a:spLocks noGrp="1"/>
          </p:cNvSpPr>
          <p:nvPr>
            <p:ph type="body" idx="1"/>
          </p:nvPr>
        </p:nvSpPr>
        <p:spPr>
          <a:xfrm>
            <a:off x="209839" y="608136"/>
            <a:ext cx="8501700" cy="40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14350" lvl="0" indent="-51435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AutoNum type="arabicPeriod"/>
            </a:pPr>
            <a:r>
              <a:rPr lang="en" sz="2800" b="1">
                <a:solidFill>
                  <a:schemeClr val="dk1"/>
                </a:solidFill>
                <a:highlight>
                  <a:srgbClr val="D9EAD3"/>
                </a:highlight>
              </a:rPr>
              <a:t>Attacker Gets Your ML to Lie To You</a:t>
            </a:r>
            <a:endParaRPr sz="2800" b="1"/>
          </a:p>
          <a:p>
            <a:pPr marL="514350" lvl="0" indent="-51435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AutoNum type="arabicPeriod"/>
            </a:pPr>
            <a:r>
              <a:rPr lang="en" sz="2800" b="1">
                <a:solidFill>
                  <a:schemeClr val="dk1"/>
                </a:solidFill>
              </a:rPr>
              <a:t>Attacker Takes Your Models</a:t>
            </a:r>
            <a:endParaRPr sz="2800" b="1">
              <a:solidFill>
                <a:schemeClr val="dk1"/>
              </a:solidFill>
              <a:highlight>
                <a:srgbClr val="D9EAD3"/>
              </a:highlight>
            </a:endParaRPr>
          </a:p>
          <a:p>
            <a:pPr marL="514350" lvl="0" indent="-51435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AutoNum type="arabicPeriod"/>
            </a:pPr>
            <a:r>
              <a:rPr lang="en" sz="2800" b="1">
                <a:solidFill>
                  <a:schemeClr val="dk1"/>
                </a:solidFill>
              </a:rPr>
              <a:t>Attacker Finds Out About Hidden Data</a:t>
            </a:r>
            <a:endParaRPr sz="28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800" b="1"/>
          </a:p>
        </p:txBody>
      </p:sp>
      <p:sp>
        <p:nvSpPr>
          <p:cNvPr id="1174" name="Google Shape;1174;p90"/>
          <p:cNvSpPr txBox="1">
            <a:spLocks noGrp="1"/>
          </p:cNvSpPr>
          <p:nvPr>
            <p:ph type="title"/>
          </p:nvPr>
        </p:nvSpPr>
        <p:spPr>
          <a:xfrm>
            <a:off x="187325" y="-27840"/>
            <a:ext cx="8502000" cy="56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Quattrocento Sans"/>
              <a:buNone/>
            </a:pPr>
            <a:r>
              <a:rPr lang="en"/>
              <a:t>Three Types of Attacks We’ll Talk About Today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9" name="Google Shape;1179;p91"/>
          <p:cNvSpPr txBox="1">
            <a:spLocks noGrp="1"/>
          </p:cNvSpPr>
          <p:nvPr>
            <p:ph type="body" idx="1"/>
          </p:nvPr>
        </p:nvSpPr>
        <p:spPr>
          <a:xfrm>
            <a:off x="209839" y="608136"/>
            <a:ext cx="8501700" cy="40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14350" lvl="0" indent="-51435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800"/>
              <a:buAutoNum type="arabicPeriod"/>
            </a:pPr>
            <a:r>
              <a:rPr lang="en" sz="2800" b="1"/>
              <a:t>Attacker Gets Your ML to Lie To You</a:t>
            </a:r>
            <a:endParaRPr sz="2800" b="1"/>
          </a:p>
          <a:p>
            <a:pPr marL="514350" lvl="0" indent="-51435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800"/>
              <a:buAutoNum type="arabicPeriod"/>
            </a:pPr>
            <a:r>
              <a:rPr lang="en" sz="2800" b="1">
                <a:solidFill>
                  <a:schemeClr val="dk1"/>
                </a:solidFill>
                <a:highlight>
                  <a:srgbClr val="D9EAD3"/>
                </a:highlight>
              </a:rPr>
              <a:t>Attacker Takes Your Models</a:t>
            </a:r>
            <a:endParaRPr sz="2800" b="1">
              <a:solidFill>
                <a:schemeClr val="dk1"/>
              </a:solidFill>
              <a:highlight>
                <a:srgbClr val="D9EAD3"/>
              </a:highlight>
            </a:endParaRPr>
          </a:p>
          <a:p>
            <a:pPr marL="514350" lvl="0" indent="-51435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800"/>
              <a:buAutoNum type="arabicPeriod"/>
            </a:pPr>
            <a:r>
              <a:rPr lang="en" sz="2800" b="1">
                <a:solidFill>
                  <a:schemeClr val="dk1"/>
                </a:solidFill>
              </a:rPr>
              <a:t>Attacker Finds Out About Hidden Data</a:t>
            </a:r>
            <a:endParaRPr sz="28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800" b="1"/>
          </a:p>
        </p:txBody>
      </p:sp>
      <p:sp>
        <p:nvSpPr>
          <p:cNvPr id="1180" name="Google Shape;1180;p91"/>
          <p:cNvSpPr txBox="1">
            <a:spLocks noGrp="1"/>
          </p:cNvSpPr>
          <p:nvPr>
            <p:ph type="title"/>
          </p:nvPr>
        </p:nvSpPr>
        <p:spPr>
          <a:xfrm>
            <a:off x="187325" y="-27840"/>
            <a:ext cx="8502000" cy="56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Quattrocento Sans"/>
              <a:buNone/>
            </a:pPr>
            <a:r>
              <a:rPr lang="en"/>
              <a:t>Three Types of Attacks We’ll Talk About Today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5" name="Google Shape;1185;p92"/>
          <p:cNvSpPr txBox="1">
            <a:spLocks noGrp="1"/>
          </p:cNvSpPr>
          <p:nvPr>
            <p:ph type="title"/>
          </p:nvPr>
        </p:nvSpPr>
        <p:spPr>
          <a:xfrm>
            <a:off x="1440874" y="2095322"/>
            <a:ext cx="6262200" cy="91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Quattrocento Sans"/>
              <a:buNone/>
            </a:pPr>
            <a:r>
              <a:rPr lang="en" dirty="0">
                <a:latin typeface="Roboto"/>
              </a:rPr>
              <a:t>Attacker Takes</a:t>
            </a:r>
            <a:br>
              <a:rPr lang="en" dirty="0">
                <a:latin typeface="Roboto"/>
              </a:rPr>
            </a:br>
            <a:r>
              <a:rPr lang="en" dirty="0">
                <a:latin typeface="Roboto"/>
              </a:rPr>
              <a:t>Your Models</a:t>
            </a:r>
            <a:endParaRPr dirty="0">
              <a:latin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p42"/>
          <p:cNvPicPr preferRelativeResize="0"/>
          <p:nvPr/>
        </p:nvPicPr>
        <p:blipFill rotWithShape="1">
          <a:blip r:embed="rId3">
            <a:alphaModFix/>
          </a:blip>
          <a:srcRect l="8580" t="40240" r="7378" b="13207"/>
          <a:stretch/>
        </p:blipFill>
        <p:spPr>
          <a:xfrm>
            <a:off x="1" y="738986"/>
            <a:ext cx="8315325" cy="3039617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42"/>
          <p:cNvSpPr/>
          <p:nvPr/>
        </p:nvSpPr>
        <p:spPr>
          <a:xfrm>
            <a:off x="0" y="3151962"/>
            <a:ext cx="5010300" cy="1086900"/>
          </a:xfrm>
          <a:prstGeom prst="rect">
            <a:avLst/>
          </a:prstGeom>
          <a:solidFill>
            <a:srgbClr val="0B539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p42"/>
          <p:cNvSpPr/>
          <p:nvPr/>
        </p:nvSpPr>
        <p:spPr>
          <a:xfrm>
            <a:off x="150736" y="3310717"/>
            <a:ext cx="47088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b="1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But </a:t>
            </a:r>
            <a:r>
              <a:rPr lang="en" sz="4400" b="1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ML is HARD!</a:t>
            </a:r>
            <a:endParaRPr sz="4400" b="1" i="0" u="none" strike="noStrike" cap="non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1" name="Google Shape;1191;p9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Quattrocento Sans"/>
              <a:buNone/>
            </a:pPr>
            <a:r>
              <a:rPr lang="en"/>
              <a:t>Motivation</a:t>
            </a:r>
            <a:endParaRPr/>
          </a:p>
        </p:txBody>
      </p:sp>
      <p:sp>
        <p:nvSpPr>
          <p:cNvPr id="1190" name="Google Shape;1190;p93"/>
          <p:cNvSpPr txBox="1">
            <a:spLocks noGrp="1"/>
          </p:cNvSpPr>
          <p:nvPr>
            <p:ph type="body" idx="4294967295"/>
          </p:nvPr>
        </p:nvSpPr>
        <p:spPr>
          <a:xfrm>
            <a:off x="0" y="608013"/>
            <a:ext cx="8502650" cy="4019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556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" sz="2000" dirty="0">
                <a:solidFill>
                  <a:schemeClr val="tx1"/>
                </a:solidFill>
              </a:rPr>
              <a:t>Malicious user attempts to reproduce the original model</a:t>
            </a:r>
            <a:endParaRPr sz="2000" dirty="0">
              <a:solidFill>
                <a:schemeClr val="tx1"/>
              </a:solidFill>
            </a:endParaRPr>
          </a:p>
          <a:p>
            <a:pPr marL="914400" lvl="1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" sz="2000" dirty="0">
                <a:solidFill>
                  <a:schemeClr val="tx1"/>
                </a:solidFill>
              </a:rPr>
              <a:t>Primary goal is just private access</a:t>
            </a:r>
            <a:endParaRPr sz="2000" dirty="0">
              <a:solidFill>
                <a:schemeClr val="tx1"/>
              </a:solidFill>
            </a:endParaRPr>
          </a:p>
          <a:p>
            <a:pPr marL="914400" lvl="1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" sz="2000" i="1" dirty="0">
                <a:solidFill>
                  <a:schemeClr val="tx1"/>
                </a:solidFill>
              </a:rPr>
              <a:t>Mostly </a:t>
            </a:r>
            <a:r>
              <a:rPr lang="en" sz="2000" dirty="0">
                <a:solidFill>
                  <a:schemeClr val="tx1"/>
                </a:solidFill>
              </a:rPr>
              <a:t>correct performance is secondary (but important)</a:t>
            </a:r>
            <a:br>
              <a:rPr lang="en" sz="2000" dirty="0">
                <a:solidFill>
                  <a:schemeClr val="tx1"/>
                </a:solidFill>
              </a:rPr>
            </a:br>
            <a:endParaRPr sz="2000" dirty="0">
              <a:solidFill>
                <a:schemeClr val="tx1"/>
              </a:solidFill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" sz="2000" dirty="0">
                <a:solidFill>
                  <a:schemeClr val="tx1"/>
                </a:solidFill>
              </a:rPr>
              <a:t>Gives foothold for further attacks down the line</a:t>
            </a:r>
            <a:endParaRPr sz="2000" dirty="0">
              <a:solidFill>
                <a:schemeClr val="tx1"/>
              </a:solidFill>
            </a:endParaRPr>
          </a:p>
          <a:p>
            <a:pPr marL="914400" lvl="1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" sz="2000" dirty="0">
                <a:solidFill>
                  <a:schemeClr val="tx1"/>
                </a:solidFill>
              </a:rPr>
              <a:t>More complete/accurate extraction</a:t>
            </a:r>
            <a:endParaRPr sz="2000" dirty="0">
              <a:solidFill>
                <a:schemeClr val="tx1"/>
              </a:solidFill>
            </a:endParaRPr>
          </a:p>
          <a:p>
            <a:pPr marL="914400" lvl="1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" sz="2000" dirty="0">
                <a:solidFill>
                  <a:schemeClr val="tx1"/>
                </a:solidFill>
              </a:rPr>
              <a:t>Extract private information built into the model</a:t>
            </a:r>
            <a:endParaRPr sz="2000" dirty="0">
              <a:solidFill>
                <a:schemeClr val="tx1"/>
              </a:solidFill>
            </a:endParaRPr>
          </a:p>
          <a:p>
            <a:pPr marL="914400" lvl="1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" sz="2000" dirty="0">
                <a:solidFill>
                  <a:schemeClr val="tx1"/>
                </a:solidFill>
              </a:rPr>
              <a:t>Construct adversarial examples</a:t>
            </a:r>
            <a:br>
              <a:rPr lang="en" sz="2000" dirty="0">
                <a:solidFill>
                  <a:schemeClr val="tx1"/>
                </a:solidFill>
              </a:rPr>
            </a:br>
            <a:endParaRPr sz="2000" dirty="0">
              <a:solidFill>
                <a:schemeClr val="tx1"/>
              </a:solidFill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" sz="2000" b="1" dirty="0">
                <a:solidFill>
                  <a:schemeClr val="tx1"/>
                </a:solidFill>
              </a:rPr>
              <a:t>VERY</a:t>
            </a:r>
            <a:r>
              <a:rPr lang="en" sz="2000" dirty="0">
                <a:solidFill>
                  <a:schemeClr val="tx1"/>
                </a:solidFill>
              </a:rPr>
              <a:t> hard to defend against completely</a:t>
            </a:r>
            <a:endParaRPr sz="20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94"/>
          <p:cNvSpPr txBox="1">
            <a:spLocks noGrp="1"/>
          </p:cNvSpPr>
          <p:nvPr>
            <p:ph type="body" idx="1"/>
          </p:nvPr>
        </p:nvSpPr>
        <p:spPr>
          <a:xfrm>
            <a:off x="209839" y="608136"/>
            <a:ext cx="8501700" cy="40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" sz="2200" b="1"/>
              <a:t>Distillation</a:t>
            </a:r>
            <a:endParaRPr sz="2200" b="1"/>
          </a:p>
          <a:p>
            <a:pPr marL="914400" lvl="1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" sz="2200"/>
              <a:t>“High Accuracy and High Fidelity Extraction of Neural Networks” - Jagielski, Carlini, Berthelot, Kurakin, Papernot</a:t>
            </a:r>
            <a:endParaRPr sz="2200"/>
          </a:p>
          <a:p>
            <a:pPr marL="914400" lvl="1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" sz="2200"/>
              <a:t>Uses sampled data from same original distribution  (usually)</a:t>
            </a:r>
            <a:endParaRPr sz="2200"/>
          </a:p>
          <a:p>
            <a:pPr marL="457200" lvl="0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200"/>
              <a:buChar char="•"/>
            </a:pPr>
            <a:r>
              <a:rPr lang="en" sz="2200" b="1"/>
              <a:t>Model Extraction</a:t>
            </a:r>
            <a:endParaRPr sz="2200"/>
          </a:p>
          <a:p>
            <a:pPr marL="914400" lvl="1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" sz="2200"/>
              <a:t>‘Thieves on Sesame Street! Model Extraction of BERT-based APIs’ - Krishna, Tomar, Parikh, Papernot and Iyyer</a:t>
            </a:r>
            <a:endParaRPr sz="2200"/>
          </a:p>
          <a:p>
            <a:pPr marL="914400" lvl="1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" sz="2200"/>
              <a:t>Targets BERT style transformer models</a:t>
            </a:r>
            <a:endParaRPr sz="2200"/>
          </a:p>
        </p:txBody>
      </p:sp>
      <p:sp>
        <p:nvSpPr>
          <p:cNvPr id="1197" name="Google Shape;1197;p94"/>
          <p:cNvSpPr txBox="1">
            <a:spLocks noGrp="1"/>
          </p:cNvSpPr>
          <p:nvPr>
            <p:ph type="title"/>
          </p:nvPr>
        </p:nvSpPr>
        <p:spPr>
          <a:xfrm>
            <a:off x="187325" y="-27840"/>
            <a:ext cx="8502000" cy="56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Quattrocento Sans"/>
              <a:buNone/>
            </a:pPr>
            <a:r>
              <a:rPr lang="en"/>
              <a:t>Two Main Avenues (to date)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95"/>
          <p:cNvSpPr txBox="1">
            <a:spLocks noGrp="1"/>
          </p:cNvSpPr>
          <p:nvPr>
            <p:ph type="title"/>
          </p:nvPr>
        </p:nvSpPr>
        <p:spPr>
          <a:xfrm>
            <a:off x="1440874" y="2095322"/>
            <a:ext cx="6262200" cy="91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Quattrocento Sans"/>
              <a:buNone/>
            </a:pPr>
            <a:r>
              <a:rPr lang="en" dirty="0">
                <a:latin typeface="Roboto"/>
              </a:rPr>
              <a:t>Distillation Attack</a:t>
            </a:r>
            <a:endParaRPr dirty="0">
              <a:latin typeface="Roboto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7" name="Google Shape;1207;p96"/>
          <p:cNvSpPr/>
          <p:nvPr/>
        </p:nvSpPr>
        <p:spPr>
          <a:xfrm>
            <a:off x="3014450" y="1229550"/>
            <a:ext cx="3477300" cy="26844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8" name="Google Shape;1208;p96"/>
          <p:cNvSpPr/>
          <p:nvPr/>
        </p:nvSpPr>
        <p:spPr>
          <a:xfrm rot="-4736837">
            <a:off x="5574394" y="2241028"/>
            <a:ext cx="209689" cy="209689"/>
          </a:xfrm>
          <a:prstGeom prst="mathMultiply">
            <a:avLst>
              <a:gd name="adj1" fmla="val 2352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96"/>
          <p:cNvSpPr/>
          <p:nvPr/>
        </p:nvSpPr>
        <p:spPr>
          <a:xfrm>
            <a:off x="762300" y="1839775"/>
            <a:ext cx="1579200" cy="15792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0" name="Google Shape;1210;p96"/>
          <p:cNvSpPr txBox="1"/>
          <p:nvPr/>
        </p:nvSpPr>
        <p:spPr>
          <a:xfrm>
            <a:off x="964350" y="2115319"/>
            <a:ext cx="1175100" cy="10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600" b="1">
                <a:latin typeface="Droid Sans"/>
                <a:ea typeface="Droid Sans"/>
                <a:cs typeface="Droid Sans"/>
                <a:sym typeface="Droid Sans"/>
              </a:rPr>
              <a:t>???</a:t>
            </a:r>
            <a:endParaRPr sz="5600" b="1"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1211" name="Google Shape;1211;p96"/>
          <p:cNvSpPr txBox="1"/>
          <p:nvPr/>
        </p:nvSpPr>
        <p:spPr>
          <a:xfrm>
            <a:off x="964350" y="3434550"/>
            <a:ext cx="1175100" cy="3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latin typeface="Lato"/>
                <a:ea typeface="Lato"/>
                <a:cs typeface="Lato"/>
                <a:sym typeface="Lato"/>
              </a:rPr>
              <a:t>Model</a:t>
            </a:r>
            <a:endParaRPr sz="1700" b="1"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1212" name="Google Shape;1212;p96"/>
          <p:cNvGrpSpPr/>
          <p:nvPr/>
        </p:nvGrpSpPr>
        <p:grpSpPr>
          <a:xfrm>
            <a:off x="1175125" y="275425"/>
            <a:ext cx="743700" cy="829800"/>
            <a:chOff x="1175125" y="275425"/>
            <a:chExt cx="743700" cy="829800"/>
          </a:xfrm>
        </p:grpSpPr>
        <p:sp>
          <p:nvSpPr>
            <p:cNvPr id="1213" name="Google Shape;1213;p96"/>
            <p:cNvSpPr/>
            <p:nvPr/>
          </p:nvSpPr>
          <p:spPr>
            <a:xfrm>
              <a:off x="1175125" y="275425"/>
              <a:ext cx="743700" cy="829800"/>
            </a:xfrm>
            <a:prstGeom prst="rect">
              <a:avLst/>
            </a:prstGeom>
            <a:solidFill>
              <a:srgbClr val="FFFF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96"/>
            <p:cNvSpPr/>
            <p:nvPr/>
          </p:nvSpPr>
          <p:spPr>
            <a:xfrm>
              <a:off x="1334325" y="464075"/>
              <a:ext cx="435300" cy="443400"/>
            </a:xfrm>
            <a:prstGeom prst="heart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15" name="Google Shape;1215;p96"/>
          <p:cNvSpPr/>
          <p:nvPr/>
        </p:nvSpPr>
        <p:spPr>
          <a:xfrm>
            <a:off x="1372950" y="1293525"/>
            <a:ext cx="357900" cy="3672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B5394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6" name="Google Shape;1216;p96"/>
          <p:cNvSpPr/>
          <p:nvPr/>
        </p:nvSpPr>
        <p:spPr>
          <a:xfrm>
            <a:off x="2448500" y="2468875"/>
            <a:ext cx="495900" cy="3210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B5394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1" name="Google Shape;1221;p97"/>
          <p:cNvSpPr/>
          <p:nvPr/>
        </p:nvSpPr>
        <p:spPr>
          <a:xfrm>
            <a:off x="3014450" y="1229550"/>
            <a:ext cx="3477300" cy="26844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2" name="Google Shape;1222;p97"/>
          <p:cNvSpPr/>
          <p:nvPr/>
        </p:nvSpPr>
        <p:spPr>
          <a:xfrm>
            <a:off x="1175125" y="275425"/>
            <a:ext cx="743700" cy="829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3" name="Google Shape;1223;p97"/>
          <p:cNvSpPr/>
          <p:nvPr/>
        </p:nvSpPr>
        <p:spPr>
          <a:xfrm rot="-4736837">
            <a:off x="4586730" y="2925628"/>
            <a:ext cx="209689" cy="209689"/>
          </a:xfrm>
          <a:prstGeom prst="ellipse">
            <a:avLst/>
          </a:prstGeom>
          <a:solidFill>
            <a:srgbClr val="00B05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4" name="Google Shape;1224;p97"/>
          <p:cNvSpPr/>
          <p:nvPr/>
        </p:nvSpPr>
        <p:spPr>
          <a:xfrm>
            <a:off x="762300" y="1839775"/>
            <a:ext cx="1579200" cy="15792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5" name="Google Shape;1225;p97"/>
          <p:cNvSpPr txBox="1"/>
          <p:nvPr/>
        </p:nvSpPr>
        <p:spPr>
          <a:xfrm>
            <a:off x="964350" y="2115319"/>
            <a:ext cx="1175100" cy="10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600" b="1">
                <a:latin typeface="Droid Sans"/>
                <a:ea typeface="Droid Sans"/>
                <a:cs typeface="Droid Sans"/>
                <a:sym typeface="Droid Sans"/>
              </a:rPr>
              <a:t>???</a:t>
            </a:r>
            <a:endParaRPr sz="5600" b="1"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1226" name="Google Shape;1226;p97"/>
          <p:cNvSpPr txBox="1"/>
          <p:nvPr/>
        </p:nvSpPr>
        <p:spPr>
          <a:xfrm>
            <a:off x="964350" y="3434550"/>
            <a:ext cx="1175100" cy="3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latin typeface="Lato"/>
                <a:ea typeface="Lato"/>
                <a:cs typeface="Lato"/>
                <a:sym typeface="Lato"/>
              </a:rPr>
              <a:t>Model</a:t>
            </a:r>
            <a:endParaRPr sz="1700"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27" name="Google Shape;1227;p97"/>
          <p:cNvSpPr/>
          <p:nvPr/>
        </p:nvSpPr>
        <p:spPr>
          <a:xfrm>
            <a:off x="1372950" y="1293525"/>
            <a:ext cx="357900" cy="3672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B5394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8" name="Google Shape;1228;p97"/>
          <p:cNvSpPr/>
          <p:nvPr/>
        </p:nvSpPr>
        <p:spPr>
          <a:xfrm>
            <a:off x="2448500" y="2468875"/>
            <a:ext cx="495900" cy="3210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B5394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9" name="Google Shape;1229;p97"/>
          <p:cNvSpPr/>
          <p:nvPr/>
        </p:nvSpPr>
        <p:spPr>
          <a:xfrm rot="-5400000">
            <a:off x="1235700" y="389475"/>
            <a:ext cx="632400" cy="551400"/>
          </a:xfrm>
          <a:prstGeom prst="homePlate">
            <a:avLst>
              <a:gd name="adj" fmla="val 50000"/>
            </a:avLst>
          </a:prstGeom>
          <a:solidFill>
            <a:srgbClr val="F1C232"/>
          </a:solidFill>
          <a:ln w="3810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0" name="Google Shape;1230;p97"/>
          <p:cNvSpPr/>
          <p:nvPr/>
        </p:nvSpPr>
        <p:spPr>
          <a:xfrm rot="-4736837">
            <a:off x="5574394" y="2241028"/>
            <a:ext cx="209689" cy="209689"/>
          </a:xfrm>
          <a:prstGeom prst="mathMultiply">
            <a:avLst>
              <a:gd name="adj1" fmla="val 2352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98"/>
          <p:cNvSpPr/>
          <p:nvPr/>
        </p:nvSpPr>
        <p:spPr>
          <a:xfrm>
            <a:off x="3014450" y="1229550"/>
            <a:ext cx="3477300" cy="26844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6" name="Google Shape;1236;p98"/>
          <p:cNvSpPr/>
          <p:nvPr/>
        </p:nvSpPr>
        <p:spPr>
          <a:xfrm rot="-4736837">
            <a:off x="4661663" y="1864306"/>
            <a:ext cx="209689" cy="209689"/>
          </a:xfrm>
          <a:prstGeom prst="ellipse">
            <a:avLst/>
          </a:prstGeom>
          <a:solidFill>
            <a:srgbClr val="00B05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7" name="Google Shape;1237;p98"/>
          <p:cNvSpPr/>
          <p:nvPr/>
        </p:nvSpPr>
        <p:spPr>
          <a:xfrm rot="-4736837">
            <a:off x="5367949" y="2614382"/>
            <a:ext cx="209689" cy="209689"/>
          </a:xfrm>
          <a:prstGeom prst="mathMultiply">
            <a:avLst>
              <a:gd name="adj1" fmla="val 2352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8" name="Google Shape;1238;p98"/>
          <p:cNvSpPr/>
          <p:nvPr/>
        </p:nvSpPr>
        <p:spPr>
          <a:xfrm rot="-4736837">
            <a:off x="4785240" y="3168791"/>
            <a:ext cx="209689" cy="209689"/>
          </a:xfrm>
          <a:prstGeom prst="ellipse">
            <a:avLst/>
          </a:prstGeom>
          <a:solidFill>
            <a:srgbClr val="00B05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9" name="Google Shape;1239;p98"/>
          <p:cNvSpPr/>
          <p:nvPr/>
        </p:nvSpPr>
        <p:spPr>
          <a:xfrm rot="-4736837">
            <a:off x="4643403" y="2796516"/>
            <a:ext cx="209689" cy="209689"/>
          </a:xfrm>
          <a:prstGeom prst="ellipse">
            <a:avLst/>
          </a:prstGeom>
          <a:solidFill>
            <a:srgbClr val="00B05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0" name="Google Shape;1240;p98"/>
          <p:cNvSpPr/>
          <p:nvPr/>
        </p:nvSpPr>
        <p:spPr>
          <a:xfrm rot="-4736837">
            <a:off x="5098725" y="2715947"/>
            <a:ext cx="209689" cy="209689"/>
          </a:xfrm>
          <a:prstGeom prst="ellipse">
            <a:avLst/>
          </a:prstGeom>
          <a:solidFill>
            <a:srgbClr val="00B05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1" name="Google Shape;1241;p98"/>
          <p:cNvSpPr/>
          <p:nvPr/>
        </p:nvSpPr>
        <p:spPr>
          <a:xfrm rot="-4736837">
            <a:off x="5108912" y="3171153"/>
            <a:ext cx="209689" cy="209689"/>
          </a:xfrm>
          <a:prstGeom prst="ellipse">
            <a:avLst/>
          </a:prstGeom>
          <a:solidFill>
            <a:srgbClr val="00B05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2" name="Google Shape;1242;p98"/>
          <p:cNvSpPr/>
          <p:nvPr/>
        </p:nvSpPr>
        <p:spPr>
          <a:xfrm rot="-4736837">
            <a:off x="4067016" y="3210240"/>
            <a:ext cx="209689" cy="209689"/>
          </a:xfrm>
          <a:prstGeom prst="ellipse">
            <a:avLst/>
          </a:prstGeom>
          <a:solidFill>
            <a:srgbClr val="00B05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3" name="Google Shape;1243;p98"/>
          <p:cNvSpPr/>
          <p:nvPr/>
        </p:nvSpPr>
        <p:spPr>
          <a:xfrm rot="-4736837">
            <a:off x="3791217" y="3235239"/>
            <a:ext cx="209689" cy="209689"/>
          </a:xfrm>
          <a:prstGeom prst="ellipse">
            <a:avLst/>
          </a:prstGeom>
          <a:solidFill>
            <a:srgbClr val="00B05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4" name="Google Shape;1244;p98"/>
          <p:cNvSpPr/>
          <p:nvPr/>
        </p:nvSpPr>
        <p:spPr>
          <a:xfrm rot="-4736837">
            <a:off x="4583844" y="2379452"/>
            <a:ext cx="209689" cy="209689"/>
          </a:xfrm>
          <a:prstGeom prst="ellipse">
            <a:avLst/>
          </a:prstGeom>
          <a:solidFill>
            <a:srgbClr val="00B05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5" name="Google Shape;1245;p98"/>
          <p:cNvSpPr/>
          <p:nvPr/>
        </p:nvSpPr>
        <p:spPr>
          <a:xfrm rot="-4736837">
            <a:off x="4798029" y="2395294"/>
            <a:ext cx="209689" cy="209689"/>
          </a:xfrm>
          <a:prstGeom prst="ellipse">
            <a:avLst/>
          </a:prstGeom>
          <a:solidFill>
            <a:srgbClr val="00B05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6" name="Google Shape;1246;p98"/>
          <p:cNvSpPr/>
          <p:nvPr/>
        </p:nvSpPr>
        <p:spPr>
          <a:xfrm rot="-4736837">
            <a:off x="4972052" y="2407335"/>
            <a:ext cx="209689" cy="209689"/>
          </a:xfrm>
          <a:prstGeom prst="ellipse">
            <a:avLst/>
          </a:prstGeom>
          <a:solidFill>
            <a:srgbClr val="00B05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7" name="Google Shape;1247;p98"/>
          <p:cNvSpPr/>
          <p:nvPr/>
        </p:nvSpPr>
        <p:spPr>
          <a:xfrm rot="-4736837">
            <a:off x="5015879" y="3056123"/>
            <a:ext cx="209689" cy="209689"/>
          </a:xfrm>
          <a:prstGeom prst="ellipse">
            <a:avLst/>
          </a:prstGeom>
          <a:solidFill>
            <a:srgbClr val="00B05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8" name="Google Shape;1248;p98"/>
          <p:cNvSpPr/>
          <p:nvPr/>
        </p:nvSpPr>
        <p:spPr>
          <a:xfrm rot="-4736837">
            <a:off x="4520396" y="2223093"/>
            <a:ext cx="209689" cy="209689"/>
          </a:xfrm>
          <a:prstGeom prst="ellipse">
            <a:avLst/>
          </a:prstGeom>
          <a:solidFill>
            <a:srgbClr val="00B05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9" name="Google Shape;1249;p98"/>
          <p:cNvSpPr/>
          <p:nvPr/>
        </p:nvSpPr>
        <p:spPr>
          <a:xfrm rot="-4736837">
            <a:off x="4548007" y="1714273"/>
            <a:ext cx="209689" cy="209689"/>
          </a:xfrm>
          <a:prstGeom prst="ellipse">
            <a:avLst/>
          </a:prstGeom>
          <a:solidFill>
            <a:srgbClr val="00B05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0" name="Google Shape;1250;p98"/>
          <p:cNvSpPr/>
          <p:nvPr/>
        </p:nvSpPr>
        <p:spPr>
          <a:xfrm rot="-4736837">
            <a:off x="4066979" y="2592590"/>
            <a:ext cx="209689" cy="209689"/>
          </a:xfrm>
          <a:prstGeom prst="ellipse">
            <a:avLst/>
          </a:prstGeom>
          <a:solidFill>
            <a:srgbClr val="00B05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1" name="Google Shape;1251;p98"/>
          <p:cNvSpPr/>
          <p:nvPr/>
        </p:nvSpPr>
        <p:spPr>
          <a:xfrm rot="-4736837">
            <a:off x="5436357" y="3172627"/>
            <a:ext cx="209689" cy="209689"/>
          </a:xfrm>
          <a:prstGeom prst="ellipse">
            <a:avLst/>
          </a:prstGeom>
          <a:solidFill>
            <a:srgbClr val="00B05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2" name="Google Shape;1252;p98"/>
          <p:cNvSpPr/>
          <p:nvPr/>
        </p:nvSpPr>
        <p:spPr>
          <a:xfrm rot="-4736837">
            <a:off x="3811259" y="3086445"/>
            <a:ext cx="209689" cy="209689"/>
          </a:xfrm>
          <a:prstGeom prst="ellipse">
            <a:avLst/>
          </a:prstGeom>
          <a:solidFill>
            <a:srgbClr val="00B05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3" name="Google Shape;1253;p98"/>
          <p:cNvSpPr/>
          <p:nvPr/>
        </p:nvSpPr>
        <p:spPr>
          <a:xfrm rot="-4736837">
            <a:off x="5235244" y="1788011"/>
            <a:ext cx="209689" cy="209689"/>
          </a:xfrm>
          <a:prstGeom prst="mathMultiply">
            <a:avLst>
              <a:gd name="adj1" fmla="val 2352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4" name="Google Shape;1254;p98"/>
          <p:cNvSpPr/>
          <p:nvPr/>
        </p:nvSpPr>
        <p:spPr>
          <a:xfrm rot="-4736837">
            <a:off x="5814080" y="1981071"/>
            <a:ext cx="209689" cy="209689"/>
          </a:xfrm>
          <a:prstGeom prst="mathMultiply">
            <a:avLst>
              <a:gd name="adj1" fmla="val 2352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5" name="Google Shape;1255;p98"/>
          <p:cNvSpPr/>
          <p:nvPr/>
        </p:nvSpPr>
        <p:spPr>
          <a:xfrm rot="-4736837">
            <a:off x="5820300" y="3027957"/>
            <a:ext cx="209689" cy="209689"/>
          </a:xfrm>
          <a:prstGeom prst="mathMultiply">
            <a:avLst>
              <a:gd name="adj1" fmla="val 2352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6" name="Google Shape;1256;p98"/>
          <p:cNvSpPr/>
          <p:nvPr/>
        </p:nvSpPr>
        <p:spPr>
          <a:xfrm rot="-4736837">
            <a:off x="4977366" y="1665364"/>
            <a:ext cx="209689" cy="209689"/>
          </a:xfrm>
          <a:prstGeom prst="mathMultiply">
            <a:avLst>
              <a:gd name="adj1" fmla="val 2352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7" name="Google Shape;1257;p98"/>
          <p:cNvSpPr/>
          <p:nvPr/>
        </p:nvSpPr>
        <p:spPr>
          <a:xfrm rot="-4736837">
            <a:off x="5596996" y="2718922"/>
            <a:ext cx="209689" cy="209689"/>
          </a:xfrm>
          <a:prstGeom prst="mathMultiply">
            <a:avLst>
              <a:gd name="adj1" fmla="val 2352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8" name="Google Shape;1258;p98"/>
          <p:cNvSpPr/>
          <p:nvPr/>
        </p:nvSpPr>
        <p:spPr>
          <a:xfrm rot="-4736837">
            <a:off x="5406144" y="2311715"/>
            <a:ext cx="209689" cy="209689"/>
          </a:xfrm>
          <a:prstGeom prst="mathMultiply">
            <a:avLst>
              <a:gd name="adj1" fmla="val 2352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9" name="Google Shape;1259;p98"/>
          <p:cNvSpPr/>
          <p:nvPr/>
        </p:nvSpPr>
        <p:spPr>
          <a:xfrm rot="-4736837">
            <a:off x="5609272" y="3312381"/>
            <a:ext cx="209689" cy="209689"/>
          </a:xfrm>
          <a:prstGeom prst="mathMultiply">
            <a:avLst>
              <a:gd name="adj1" fmla="val 2352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0" name="Google Shape;1260;p98"/>
          <p:cNvSpPr/>
          <p:nvPr/>
        </p:nvSpPr>
        <p:spPr>
          <a:xfrm rot="-4736837">
            <a:off x="3856347" y="3519698"/>
            <a:ext cx="209689" cy="209689"/>
          </a:xfrm>
          <a:prstGeom prst="mathMultiply">
            <a:avLst>
              <a:gd name="adj1" fmla="val 2352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1" name="Google Shape;1261;p98"/>
          <p:cNvSpPr/>
          <p:nvPr/>
        </p:nvSpPr>
        <p:spPr>
          <a:xfrm rot="4691495" flipH="1">
            <a:off x="4573068" y="1530456"/>
            <a:ext cx="209636" cy="209636"/>
          </a:xfrm>
          <a:prstGeom prst="mathMultiply">
            <a:avLst>
              <a:gd name="adj1" fmla="val 2352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2" name="Google Shape;1262;p98"/>
          <p:cNvSpPr/>
          <p:nvPr/>
        </p:nvSpPr>
        <p:spPr>
          <a:xfrm rot="4691495" flipH="1">
            <a:off x="3510881" y="2162084"/>
            <a:ext cx="209636" cy="209636"/>
          </a:xfrm>
          <a:prstGeom prst="mathMultiply">
            <a:avLst>
              <a:gd name="adj1" fmla="val 2352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3" name="Google Shape;1263;p98"/>
          <p:cNvSpPr/>
          <p:nvPr/>
        </p:nvSpPr>
        <p:spPr>
          <a:xfrm rot="4691495" flipH="1">
            <a:off x="3905393" y="1998305"/>
            <a:ext cx="209636" cy="209636"/>
          </a:xfrm>
          <a:prstGeom prst="mathMultiply">
            <a:avLst>
              <a:gd name="adj1" fmla="val 2352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4" name="Google Shape;1264;p98"/>
          <p:cNvSpPr/>
          <p:nvPr/>
        </p:nvSpPr>
        <p:spPr>
          <a:xfrm rot="4691495" flipH="1">
            <a:off x="3804636" y="1541704"/>
            <a:ext cx="209636" cy="209636"/>
          </a:xfrm>
          <a:prstGeom prst="mathMultiply">
            <a:avLst>
              <a:gd name="adj1" fmla="val 2352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5" name="Google Shape;1265;p98"/>
          <p:cNvSpPr/>
          <p:nvPr/>
        </p:nvSpPr>
        <p:spPr>
          <a:xfrm rot="4691495" flipH="1">
            <a:off x="3597127" y="2620370"/>
            <a:ext cx="209636" cy="209636"/>
          </a:xfrm>
          <a:prstGeom prst="mathMultiply">
            <a:avLst>
              <a:gd name="adj1" fmla="val 2352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6" name="Google Shape;1266;p98"/>
          <p:cNvSpPr/>
          <p:nvPr/>
        </p:nvSpPr>
        <p:spPr>
          <a:xfrm rot="4691495" flipH="1">
            <a:off x="3477270" y="3058910"/>
            <a:ext cx="209636" cy="209636"/>
          </a:xfrm>
          <a:prstGeom prst="mathMultiply">
            <a:avLst>
              <a:gd name="adj1" fmla="val 2352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7" name="Google Shape;1267;p98"/>
          <p:cNvSpPr/>
          <p:nvPr/>
        </p:nvSpPr>
        <p:spPr>
          <a:xfrm rot="4691495" flipH="1">
            <a:off x="3854352" y="2349792"/>
            <a:ext cx="209636" cy="209636"/>
          </a:xfrm>
          <a:prstGeom prst="mathMultiply">
            <a:avLst>
              <a:gd name="adj1" fmla="val 2352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8" name="Google Shape;1268;p98"/>
          <p:cNvSpPr/>
          <p:nvPr/>
        </p:nvSpPr>
        <p:spPr>
          <a:xfrm rot="4691495" flipH="1">
            <a:off x="3569576" y="2138709"/>
            <a:ext cx="209636" cy="209636"/>
          </a:xfrm>
          <a:prstGeom prst="mathMultiply">
            <a:avLst>
              <a:gd name="adj1" fmla="val 2352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9" name="Google Shape;1269;p98"/>
          <p:cNvSpPr/>
          <p:nvPr/>
        </p:nvSpPr>
        <p:spPr>
          <a:xfrm rot="4691495" flipH="1">
            <a:off x="4430938" y="3474343"/>
            <a:ext cx="209636" cy="209636"/>
          </a:xfrm>
          <a:prstGeom prst="mathMultiply">
            <a:avLst>
              <a:gd name="adj1" fmla="val 2352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0" name="Google Shape;1270;p98"/>
          <p:cNvSpPr/>
          <p:nvPr/>
        </p:nvSpPr>
        <p:spPr>
          <a:xfrm rot="-4736837">
            <a:off x="5108912" y="1989398"/>
            <a:ext cx="209689" cy="209689"/>
          </a:xfrm>
          <a:prstGeom prst="mathMultiply">
            <a:avLst>
              <a:gd name="adj1" fmla="val 2352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1" name="Google Shape;1271;p98"/>
          <p:cNvSpPr/>
          <p:nvPr/>
        </p:nvSpPr>
        <p:spPr>
          <a:xfrm rot="-4736837">
            <a:off x="5016045" y="3466083"/>
            <a:ext cx="209689" cy="209689"/>
          </a:xfrm>
          <a:prstGeom prst="mathMultiply">
            <a:avLst>
              <a:gd name="adj1" fmla="val 2352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2" name="Google Shape;1272;p98"/>
          <p:cNvSpPr/>
          <p:nvPr/>
        </p:nvSpPr>
        <p:spPr>
          <a:xfrm rot="-4736837">
            <a:off x="5481259" y="3466083"/>
            <a:ext cx="209689" cy="209689"/>
          </a:xfrm>
          <a:prstGeom prst="mathMultiply">
            <a:avLst>
              <a:gd name="adj1" fmla="val 2352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3" name="Google Shape;1273;p98"/>
          <p:cNvSpPr/>
          <p:nvPr/>
        </p:nvSpPr>
        <p:spPr>
          <a:xfrm rot="4691495" flipH="1">
            <a:off x="4161175" y="1780326"/>
            <a:ext cx="209636" cy="209636"/>
          </a:xfrm>
          <a:prstGeom prst="mathMultiply">
            <a:avLst>
              <a:gd name="adj1" fmla="val 2352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4" name="Google Shape;1274;p98"/>
          <p:cNvSpPr/>
          <p:nvPr/>
        </p:nvSpPr>
        <p:spPr>
          <a:xfrm rot="-4736837">
            <a:off x="4393790" y="3116885"/>
            <a:ext cx="209689" cy="209689"/>
          </a:xfrm>
          <a:prstGeom prst="ellipse">
            <a:avLst/>
          </a:prstGeom>
          <a:solidFill>
            <a:srgbClr val="00B05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5" name="Google Shape;1275;p98"/>
          <p:cNvSpPr/>
          <p:nvPr/>
        </p:nvSpPr>
        <p:spPr>
          <a:xfrm rot="-4736837">
            <a:off x="4266733" y="2295924"/>
            <a:ext cx="209689" cy="209689"/>
          </a:xfrm>
          <a:prstGeom prst="ellipse">
            <a:avLst/>
          </a:prstGeom>
          <a:solidFill>
            <a:srgbClr val="00B05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6" name="Google Shape;1276;p98"/>
          <p:cNvSpPr/>
          <p:nvPr/>
        </p:nvSpPr>
        <p:spPr>
          <a:xfrm>
            <a:off x="762300" y="1839775"/>
            <a:ext cx="1579200" cy="15792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7" name="Google Shape;1277;p98"/>
          <p:cNvSpPr txBox="1"/>
          <p:nvPr/>
        </p:nvSpPr>
        <p:spPr>
          <a:xfrm>
            <a:off x="964350" y="2115319"/>
            <a:ext cx="1175100" cy="10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600" b="1">
                <a:latin typeface="Droid Sans"/>
                <a:ea typeface="Droid Sans"/>
                <a:cs typeface="Droid Sans"/>
                <a:sym typeface="Droid Sans"/>
              </a:rPr>
              <a:t>???</a:t>
            </a:r>
            <a:endParaRPr sz="5600" b="1"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1278" name="Google Shape;1278;p98"/>
          <p:cNvSpPr txBox="1"/>
          <p:nvPr/>
        </p:nvSpPr>
        <p:spPr>
          <a:xfrm>
            <a:off x="964350" y="3434550"/>
            <a:ext cx="1175100" cy="3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latin typeface="Lato"/>
                <a:ea typeface="Lato"/>
                <a:cs typeface="Lato"/>
                <a:sym typeface="Lato"/>
              </a:rPr>
              <a:t>Model</a:t>
            </a:r>
            <a:endParaRPr sz="1700"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79" name="Google Shape;1279;p98"/>
          <p:cNvSpPr/>
          <p:nvPr/>
        </p:nvSpPr>
        <p:spPr>
          <a:xfrm>
            <a:off x="2448500" y="2468875"/>
            <a:ext cx="495900" cy="3210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B5394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0" name="Google Shape;1280;p98"/>
          <p:cNvSpPr/>
          <p:nvPr/>
        </p:nvSpPr>
        <p:spPr>
          <a:xfrm rot="-4736837">
            <a:off x="5574394" y="2241028"/>
            <a:ext cx="209689" cy="209689"/>
          </a:xfrm>
          <a:prstGeom prst="mathMultiply">
            <a:avLst>
              <a:gd name="adj1" fmla="val 2352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81" name="Google Shape;1281;p98"/>
          <p:cNvGrpSpPr/>
          <p:nvPr/>
        </p:nvGrpSpPr>
        <p:grpSpPr>
          <a:xfrm>
            <a:off x="807900" y="130425"/>
            <a:ext cx="1536058" cy="1530300"/>
            <a:chOff x="807900" y="130425"/>
            <a:chExt cx="1536058" cy="1530300"/>
          </a:xfrm>
        </p:grpSpPr>
        <p:sp>
          <p:nvSpPr>
            <p:cNvPr id="1282" name="Google Shape;1282;p98"/>
            <p:cNvSpPr/>
            <p:nvPr/>
          </p:nvSpPr>
          <p:spPr>
            <a:xfrm>
              <a:off x="807900" y="284675"/>
              <a:ext cx="743700" cy="829800"/>
            </a:xfrm>
            <a:prstGeom prst="rect">
              <a:avLst/>
            </a:prstGeom>
            <a:solidFill>
              <a:srgbClr val="FFFF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98"/>
            <p:cNvSpPr/>
            <p:nvPr/>
          </p:nvSpPr>
          <p:spPr>
            <a:xfrm>
              <a:off x="1372950" y="1293525"/>
              <a:ext cx="357900" cy="367200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rgbClr val="0B5394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98"/>
            <p:cNvSpPr/>
            <p:nvPr/>
          </p:nvSpPr>
          <p:spPr>
            <a:xfrm>
              <a:off x="884100" y="208475"/>
              <a:ext cx="743700" cy="829800"/>
            </a:xfrm>
            <a:prstGeom prst="rect">
              <a:avLst/>
            </a:prstGeom>
            <a:solidFill>
              <a:srgbClr val="FFFF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98"/>
            <p:cNvSpPr/>
            <p:nvPr/>
          </p:nvSpPr>
          <p:spPr>
            <a:xfrm>
              <a:off x="964350" y="130425"/>
              <a:ext cx="743700" cy="829800"/>
            </a:xfrm>
            <a:prstGeom prst="rect">
              <a:avLst/>
            </a:prstGeom>
            <a:solidFill>
              <a:srgbClr val="FFFF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98"/>
            <p:cNvSpPr/>
            <p:nvPr/>
          </p:nvSpPr>
          <p:spPr>
            <a:xfrm>
              <a:off x="1053950" y="208475"/>
              <a:ext cx="743700" cy="829800"/>
            </a:xfrm>
            <a:prstGeom prst="rect">
              <a:avLst/>
            </a:prstGeom>
            <a:solidFill>
              <a:srgbClr val="FFFF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98"/>
            <p:cNvSpPr/>
            <p:nvPr/>
          </p:nvSpPr>
          <p:spPr>
            <a:xfrm>
              <a:off x="1132900" y="284675"/>
              <a:ext cx="743700" cy="829800"/>
            </a:xfrm>
            <a:prstGeom prst="rect">
              <a:avLst/>
            </a:prstGeom>
            <a:solidFill>
              <a:srgbClr val="FFFF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98"/>
            <p:cNvSpPr/>
            <p:nvPr/>
          </p:nvSpPr>
          <p:spPr>
            <a:xfrm>
              <a:off x="1211858" y="199229"/>
              <a:ext cx="743700" cy="829800"/>
            </a:xfrm>
            <a:prstGeom prst="rect">
              <a:avLst/>
            </a:prstGeom>
            <a:solidFill>
              <a:srgbClr val="FFFF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98"/>
            <p:cNvSpPr/>
            <p:nvPr/>
          </p:nvSpPr>
          <p:spPr>
            <a:xfrm>
              <a:off x="1303650" y="130425"/>
              <a:ext cx="743700" cy="829800"/>
            </a:xfrm>
            <a:prstGeom prst="rect">
              <a:avLst/>
            </a:prstGeom>
            <a:solidFill>
              <a:srgbClr val="FFFF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98"/>
            <p:cNvSpPr/>
            <p:nvPr/>
          </p:nvSpPr>
          <p:spPr>
            <a:xfrm>
              <a:off x="1372950" y="208473"/>
              <a:ext cx="743700" cy="829800"/>
            </a:xfrm>
            <a:prstGeom prst="rect">
              <a:avLst/>
            </a:prstGeom>
            <a:solidFill>
              <a:srgbClr val="FFFF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98"/>
            <p:cNvSpPr/>
            <p:nvPr/>
          </p:nvSpPr>
          <p:spPr>
            <a:xfrm>
              <a:off x="1455575" y="284673"/>
              <a:ext cx="743700" cy="829800"/>
            </a:xfrm>
            <a:prstGeom prst="rect">
              <a:avLst/>
            </a:prstGeom>
            <a:solidFill>
              <a:srgbClr val="FFFF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98"/>
            <p:cNvSpPr/>
            <p:nvPr/>
          </p:nvSpPr>
          <p:spPr>
            <a:xfrm>
              <a:off x="1521303" y="399748"/>
              <a:ext cx="743700" cy="829800"/>
            </a:xfrm>
            <a:prstGeom prst="rect">
              <a:avLst/>
            </a:prstGeom>
            <a:solidFill>
              <a:srgbClr val="FFFF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98"/>
            <p:cNvSpPr/>
            <p:nvPr/>
          </p:nvSpPr>
          <p:spPr>
            <a:xfrm>
              <a:off x="1600258" y="330577"/>
              <a:ext cx="743700" cy="829800"/>
            </a:xfrm>
            <a:prstGeom prst="rect">
              <a:avLst/>
            </a:prstGeom>
            <a:solidFill>
              <a:srgbClr val="FFFF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98"/>
            <p:cNvSpPr/>
            <p:nvPr/>
          </p:nvSpPr>
          <p:spPr>
            <a:xfrm>
              <a:off x="1834850" y="470975"/>
              <a:ext cx="274500" cy="549000"/>
            </a:xfrm>
            <a:prstGeom prst="moon">
              <a:avLst>
                <a:gd name="adj" fmla="val 50000"/>
              </a:avLst>
            </a:prstGeom>
            <a:solidFill>
              <a:srgbClr val="FF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95" name="Google Shape;1295;p98"/>
          <p:cNvSpPr/>
          <p:nvPr/>
        </p:nvSpPr>
        <p:spPr>
          <a:xfrm rot="-4736837">
            <a:off x="4586730" y="2925628"/>
            <a:ext cx="209689" cy="209689"/>
          </a:xfrm>
          <a:prstGeom prst="ellipse">
            <a:avLst/>
          </a:prstGeom>
          <a:solidFill>
            <a:srgbClr val="00B05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7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8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9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1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2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3"/>
                            </p:stCondLst>
                            <p:childTnLst>
                              <p:par>
                                <p:cTn id="50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4"/>
                            </p:stCondLst>
                            <p:childTnLst>
                              <p:par>
                                <p:cTn id="53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5"/>
                            </p:stCondLst>
                            <p:childTnLst>
                              <p:par>
                                <p:cTn id="56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6"/>
                            </p:stCondLst>
                            <p:childTnLst>
                              <p:par>
                                <p:cTn id="5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7"/>
                            </p:stCondLst>
                            <p:childTnLst>
                              <p:par>
                                <p:cTn id="62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8"/>
                            </p:stCondLst>
                            <p:childTnLst>
                              <p:par>
                                <p:cTn id="6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9"/>
                            </p:stCondLst>
                            <p:childTnLst>
                              <p:par>
                                <p:cTn id="6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20"/>
                            </p:stCondLst>
                            <p:childTnLst>
                              <p:par>
                                <p:cTn id="7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21"/>
                            </p:stCondLst>
                            <p:childTnLst>
                              <p:par>
                                <p:cTn id="7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22"/>
                            </p:stCondLst>
                            <p:childTnLst>
                              <p:par>
                                <p:cTn id="7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23"/>
                            </p:stCondLst>
                            <p:childTnLst>
                              <p:par>
                                <p:cTn id="80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24"/>
                            </p:stCondLst>
                            <p:childTnLst>
                              <p:par>
                                <p:cTn id="83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25"/>
                            </p:stCondLst>
                            <p:childTnLst>
                              <p:par>
                                <p:cTn id="86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26"/>
                            </p:stCondLst>
                            <p:childTnLst>
                              <p:par>
                                <p:cTn id="8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27"/>
                            </p:stCondLst>
                            <p:childTnLst>
                              <p:par>
                                <p:cTn id="92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28"/>
                            </p:stCondLst>
                            <p:childTnLst>
                              <p:par>
                                <p:cTn id="95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29"/>
                            </p:stCondLst>
                            <p:childTnLst>
                              <p:par>
                                <p:cTn id="98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30"/>
                            </p:stCondLst>
                            <p:childTnLst>
                              <p:par>
                                <p:cTn id="101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31"/>
                            </p:stCondLst>
                            <p:childTnLst>
                              <p:par>
                                <p:cTn id="104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32"/>
                            </p:stCondLst>
                            <p:childTnLst>
                              <p:par>
                                <p:cTn id="107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33"/>
                            </p:stCondLst>
                            <p:childTnLst>
                              <p:par>
                                <p:cTn id="110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34"/>
                            </p:stCondLst>
                            <p:childTnLst>
                              <p:par>
                                <p:cTn id="113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35"/>
                            </p:stCondLst>
                            <p:childTnLst>
                              <p:par>
                                <p:cTn id="116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36"/>
                            </p:stCondLst>
                            <p:childTnLst>
                              <p:par>
                                <p:cTn id="119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37"/>
                            </p:stCondLst>
                            <p:childTnLst>
                              <p:par>
                                <p:cTn id="122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38"/>
                            </p:stCondLst>
                            <p:childTnLst>
                              <p:par>
                                <p:cTn id="125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" name="Google Shape;1300;p99"/>
          <p:cNvSpPr/>
          <p:nvPr/>
        </p:nvSpPr>
        <p:spPr>
          <a:xfrm>
            <a:off x="762300" y="1839775"/>
            <a:ext cx="1579200" cy="15792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1" name="Google Shape;1301;p99"/>
          <p:cNvSpPr txBox="1"/>
          <p:nvPr/>
        </p:nvSpPr>
        <p:spPr>
          <a:xfrm>
            <a:off x="964350" y="2115319"/>
            <a:ext cx="1175100" cy="10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600" b="1">
                <a:latin typeface="Droid Sans"/>
                <a:ea typeface="Droid Sans"/>
                <a:cs typeface="Droid Sans"/>
                <a:sym typeface="Droid Sans"/>
              </a:rPr>
              <a:t>???</a:t>
            </a:r>
            <a:endParaRPr sz="5600" b="1"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1302" name="Google Shape;1302;p99"/>
          <p:cNvSpPr txBox="1"/>
          <p:nvPr/>
        </p:nvSpPr>
        <p:spPr>
          <a:xfrm>
            <a:off x="964350" y="3434550"/>
            <a:ext cx="1175100" cy="3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latin typeface="Lato"/>
                <a:ea typeface="Lato"/>
                <a:cs typeface="Lato"/>
                <a:sym typeface="Lato"/>
              </a:rPr>
              <a:t>Model</a:t>
            </a:r>
            <a:endParaRPr sz="1700"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03" name="Google Shape;1303;p99"/>
          <p:cNvSpPr/>
          <p:nvPr/>
        </p:nvSpPr>
        <p:spPr>
          <a:xfrm>
            <a:off x="2448500" y="2468875"/>
            <a:ext cx="495900" cy="3210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B5394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4" name="Google Shape;1304;p99"/>
          <p:cNvSpPr/>
          <p:nvPr/>
        </p:nvSpPr>
        <p:spPr>
          <a:xfrm>
            <a:off x="807900" y="284675"/>
            <a:ext cx="743700" cy="829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5" name="Google Shape;1305;p99"/>
          <p:cNvSpPr/>
          <p:nvPr/>
        </p:nvSpPr>
        <p:spPr>
          <a:xfrm>
            <a:off x="884100" y="208475"/>
            <a:ext cx="743700" cy="829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6" name="Google Shape;1306;p99"/>
          <p:cNvSpPr/>
          <p:nvPr/>
        </p:nvSpPr>
        <p:spPr>
          <a:xfrm>
            <a:off x="964350" y="130425"/>
            <a:ext cx="743700" cy="829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7" name="Google Shape;1307;p99"/>
          <p:cNvSpPr/>
          <p:nvPr/>
        </p:nvSpPr>
        <p:spPr>
          <a:xfrm>
            <a:off x="1053950" y="208475"/>
            <a:ext cx="743700" cy="829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8" name="Google Shape;1308;p99"/>
          <p:cNvSpPr/>
          <p:nvPr/>
        </p:nvSpPr>
        <p:spPr>
          <a:xfrm>
            <a:off x="1132900" y="284675"/>
            <a:ext cx="743700" cy="829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9" name="Google Shape;1309;p99"/>
          <p:cNvSpPr/>
          <p:nvPr/>
        </p:nvSpPr>
        <p:spPr>
          <a:xfrm>
            <a:off x="1211858" y="199229"/>
            <a:ext cx="743700" cy="829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0" name="Google Shape;1310;p99"/>
          <p:cNvSpPr/>
          <p:nvPr/>
        </p:nvSpPr>
        <p:spPr>
          <a:xfrm>
            <a:off x="1303650" y="130425"/>
            <a:ext cx="743700" cy="829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1" name="Google Shape;1311;p99"/>
          <p:cNvSpPr/>
          <p:nvPr/>
        </p:nvSpPr>
        <p:spPr>
          <a:xfrm>
            <a:off x="1372950" y="208473"/>
            <a:ext cx="743700" cy="829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2" name="Google Shape;1312;p99"/>
          <p:cNvSpPr/>
          <p:nvPr/>
        </p:nvSpPr>
        <p:spPr>
          <a:xfrm>
            <a:off x="1455575" y="284673"/>
            <a:ext cx="743700" cy="829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3" name="Google Shape;1313;p99"/>
          <p:cNvSpPr/>
          <p:nvPr/>
        </p:nvSpPr>
        <p:spPr>
          <a:xfrm>
            <a:off x="1521303" y="399748"/>
            <a:ext cx="743700" cy="829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4" name="Google Shape;1314;p99"/>
          <p:cNvSpPr/>
          <p:nvPr/>
        </p:nvSpPr>
        <p:spPr>
          <a:xfrm>
            <a:off x="1600258" y="330577"/>
            <a:ext cx="743700" cy="829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5" name="Google Shape;1315;p99"/>
          <p:cNvSpPr/>
          <p:nvPr/>
        </p:nvSpPr>
        <p:spPr>
          <a:xfrm>
            <a:off x="960300" y="437075"/>
            <a:ext cx="743700" cy="829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6" name="Google Shape;1316;p99"/>
          <p:cNvSpPr/>
          <p:nvPr/>
        </p:nvSpPr>
        <p:spPr>
          <a:xfrm>
            <a:off x="1036500" y="360875"/>
            <a:ext cx="743700" cy="829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7" name="Google Shape;1317;p99"/>
          <p:cNvSpPr/>
          <p:nvPr/>
        </p:nvSpPr>
        <p:spPr>
          <a:xfrm>
            <a:off x="1116750" y="282825"/>
            <a:ext cx="743700" cy="829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8" name="Google Shape;1318;p99"/>
          <p:cNvSpPr/>
          <p:nvPr/>
        </p:nvSpPr>
        <p:spPr>
          <a:xfrm>
            <a:off x="1206350" y="360875"/>
            <a:ext cx="743700" cy="829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9" name="Google Shape;1319;p99"/>
          <p:cNvSpPr/>
          <p:nvPr/>
        </p:nvSpPr>
        <p:spPr>
          <a:xfrm>
            <a:off x="1285300" y="437075"/>
            <a:ext cx="743700" cy="829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0" name="Google Shape;1320;p99"/>
          <p:cNvSpPr/>
          <p:nvPr/>
        </p:nvSpPr>
        <p:spPr>
          <a:xfrm>
            <a:off x="1364258" y="351629"/>
            <a:ext cx="743700" cy="829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1" name="Google Shape;1321;p99"/>
          <p:cNvSpPr/>
          <p:nvPr/>
        </p:nvSpPr>
        <p:spPr>
          <a:xfrm>
            <a:off x="1456050" y="282825"/>
            <a:ext cx="743700" cy="829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2" name="Google Shape;1322;p99"/>
          <p:cNvSpPr/>
          <p:nvPr/>
        </p:nvSpPr>
        <p:spPr>
          <a:xfrm>
            <a:off x="1525350" y="360873"/>
            <a:ext cx="743700" cy="829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3" name="Google Shape;1323;p99"/>
          <p:cNvSpPr/>
          <p:nvPr/>
        </p:nvSpPr>
        <p:spPr>
          <a:xfrm>
            <a:off x="1607975" y="437073"/>
            <a:ext cx="743700" cy="829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4" name="Google Shape;1324;p99"/>
          <p:cNvSpPr/>
          <p:nvPr/>
        </p:nvSpPr>
        <p:spPr>
          <a:xfrm>
            <a:off x="1673703" y="552148"/>
            <a:ext cx="743700" cy="829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5" name="Google Shape;1325;p99"/>
          <p:cNvSpPr/>
          <p:nvPr/>
        </p:nvSpPr>
        <p:spPr>
          <a:xfrm>
            <a:off x="1752658" y="482977"/>
            <a:ext cx="743700" cy="829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6" name="Google Shape;1326;p99"/>
          <p:cNvSpPr/>
          <p:nvPr/>
        </p:nvSpPr>
        <p:spPr>
          <a:xfrm>
            <a:off x="568175" y="353475"/>
            <a:ext cx="743700" cy="829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7" name="Google Shape;1327;p99"/>
          <p:cNvSpPr/>
          <p:nvPr/>
        </p:nvSpPr>
        <p:spPr>
          <a:xfrm>
            <a:off x="644375" y="277275"/>
            <a:ext cx="743700" cy="829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8" name="Google Shape;1328;p99"/>
          <p:cNvSpPr/>
          <p:nvPr/>
        </p:nvSpPr>
        <p:spPr>
          <a:xfrm>
            <a:off x="724625" y="199225"/>
            <a:ext cx="743700" cy="829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9" name="Google Shape;1329;p99"/>
          <p:cNvSpPr/>
          <p:nvPr/>
        </p:nvSpPr>
        <p:spPr>
          <a:xfrm>
            <a:off x="814225" y="277275"/>
            <a:ext cx="743700" cy="829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0" name="Google Shape;1330;p99"/>
          <p:cNvSpPr/>
          <p:nvPr/>
        </p:nvSpPr>
        <p:spPr>
          <a:xfrm>
            <a:off x="893175" y="353475"/>
            <a:ext cx="743700" cy="829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1" name="Google Shape;1331;p99"/>
          <p:cNvSpPr/>
          <p:nvPr/>
        </p:nvSpPr>
        <p:spPr>
          <a:xfrm>
            <a:off x="972133" y="268029"/>
            <a:ext cx="743700" cy="829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2" name="Google Shape;1332;p99"/>
          <p:cNvSpPr/>
          <p:nvPr/>
        </p:nvSpPr>
        <p:spPr>
          <a:xfrm>
            <a:off x="1063925" y="199225"/>
            <a:ext cx="743700" cy="829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3" name="Google Shape;1333;p99"/>
          <p:cNvSpPr/>
          <p:nvPr/>
        </p:nvSpPr>
        <p:spPr>
          <a:xfrm>
            <a:off x="1133225" y="277273"/>
            <a:ext cx="743700" cy="829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4" name="Google Shape;1334;p99"/>
          <p:cNvSpPr/>
          <p:nvPr/>
        </p:nvSpPr>
        <p:spPr>
          <a:xfrm>
            <a:off x="1215850" y="353473"/>
            <a:ext cx="743700" cy="829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5" name="Google Shape;1335;p99"/>
          <p:cNvSpPr/>
          <p:nvPr/>
        </p:nvSpPr>
        <p:spPr>
          <a:xfrm>
            <a:off x="1281578" y="468548"/>
            <a:ext cx="743700" cy="829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6" name="Google Shape;1336;p99"/>
          <p:cNvSpPr/>
          <p:nvPr/>
        </p:nvSpPr>
        <p:spPr>
          <a:xfrm>
            <a:off x="1360533" y="399377"/>
            <a:ext cx="743700" cy="829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7" name="Google Shape;1337;p99"/>
          <p:cNvSpPr/>
          <p:nvPr/>
        </p:nvSpPr>
        <p:spPr>
          <a:xfrm>
            <a:off x="1356475" y="155625"/>
            <a:ext cx="743700" cy="829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8" name="Google Shape;1338;p99"/>
          <p:cNvSpPr/>
          <p:nvPr/>
        </p:nvSpPr>
        <p:spPr>
          <a:xfrm>
            <a:off x="1432675" y="79425"/>
            <a:ext cx="743700" cy="829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9" name="Google Shape;1339;p99"/>
          <p:cNvSpPr/>
          <p:nvPr/>
        </p:nvSpPr>
        <p:spPr>
          <a:xfrm>
            <a:off x="1512925" y="1375"/>
            <a:ext cx="743700" cy="829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0" name="Google Shape;1340;p99"/>
          <p:cNvSpPr/>
          <p:nvPr/>
        </p:nvSpPr>
        <p:spPr>
          <a:xfrm>
            <a:off x="1602525" y="79425"/>
            <a:ext cx="743700" cy="829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1" name="Google Shape;1341;p99"/>
          <p:cNvSpPr/>
          <p:nvPr/>
        </p:nvSpPr>
        <p:spPr>
          <a:xfrm>
            <a:off x="1681475" y="155625"/>
            <a:ext cx="743700" cy="829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2" name="Google Shape;1342;p99"/>
          <p:cNvSpPr/>
          <p:nvPr/>
        </p:nvSpPr>
        <p:spPr>
          <a:xfrm>
            <a:off x="1760433" y="70179"/>
            <a:ext cx="743700" cy="829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3" name="Google Shape;1343;p99"/>
          <p:cNvSpPr/>
          <p:nvPr/>
        </p:nvSpPr>
        <p:spPr>
          <a:xfrm>
            <a:off x="1852225" y="1375"/>
            <a:ext cx="743700" cy="829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4" name="Google Shape;1344;p99"/>
          <p:cNvSpPr/>
          <p:nvPr/>
        </p:nvSpPr>
        <p:spPr>
          <a:xfrm>
            <a:off x="1921525" y="79423"/>
            <a:ext cx="743700" cy="829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5" name="Google Shape;1345;p99"/>
          <p:cNvSpPr/>
          <p:nvPr/>
        </p:nvSpPr>
        <p:spPr>
          <a:xfrm>
            <a:off x="2004150" y="155623"/>
            <a:ext cx="743700" cy="829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6" name="Google Shape;1346;p99"/>
          <p:cNvSpPr/>
          <p:nvPr/>
        </p:nvSpPr>
        <p:spPr>
          <a:xfrm>
            <a:off x="2069878" y="270698"/>
            <a:ext cx="743700" cy="829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7" name="Google Shape;1347;p99"/>
          <p:cNvSpPr/>
          <p:nvPr/>
        </p:nvSpPr>
        <p:spPr>
          <a:xfrm>
            <a:off x="487925" y="515125"/>
            <a:ext cx="743700" cy="829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8" name="Google Shape;1348;p99"/>
          <p:cNvSpPr/>
          <p:nvPr/>
        </p:nvSpPr>
        <p:spPr>
          <a:xfrm>
            <a:off x="564125" y="438925"/>
            <a:ext cx="743700" cy="829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9" name="Google Shape;1349;p99"/>
          <p:cNvSpPr/>
          <p:nvPr/>
        </p:nvSpPr>
        <p:spPr>
          <a:xfrm>
            <a:off x="644375" y="360875"/>
            <a:ext cx="743700" cy="829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0" name="Google Shape;1350;p99"/>
          <p:cNvSpPr/>
          <p:nvPr/>
        </p:nvSpPr>
        <p:spPr>
          <a:xfrm>
            <a:off x="733975" y="438925"/>
            <a:ext cx="743700" cy="829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1" name="Google Shape;1351;p99"/>
          <p:cNvSpPr/>
          <p:nvPr/>
        </p:nvSpPr>
        <p:spPr>
          <a:xfrm>
            <a:off x="812925" y="515125"/>
            <a:ext cx="743700" cy="829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2" name="Google Shape;1352;p99"/>
          <p:cNvSpPr/>
          <p:nvPr/>
        </p:nvSpPr>
        <p:spPr>
          <a:xfrm>
            <a:off x="891883" y="429679"/>
            <a:ext cx="743700" cy="829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3" name="Google Shape;1353;p99"/>
          <p:cNvSpPr/>
          <p:nvPr/>
        </p:nvSpPr>
        <p:spPr>
          <a:xfrm>
            <a:off x="983675" y="360875"/>
            <a:ext cx="743700" cy="829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4" name="Google Shape;1354;p99"/>
          <p:cNvSpPr/>
          <p:nvPr/>
        </p:nvSpPr>
        <p:spPr>
          <a:xfrm>
            <a:off x="1052975" y="438923"/>
            <a:ext cx="743700" cy="829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5" name="Google Shape;1355;p99"/>
          <p:cNvSpPr/>
          <p:nvPr/>
        </p:nvSpPr>
        <p:spPr>
          <a:xfrm>
            <a:off x="1135600" y="362723"/>
            <a:ext cx="743700" cy="829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6" name="Google Shape;1356;p99"/>
          <p:cNvSpPr/>
          <p:nvPr/>
        </p:nvSpPr>
        <p:spPr>
          <a:xfrm>
            <a:off x="418050" y="241075"/>
            <a:ext cx="743700" cy="829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7" name="Google Shape;1357;p99"/>
          <p:cNvSpPr/>
          <p:nvPr/>
        </p:nvSpPr>
        <p:spPr>
          <a:xfrm>
            <a:off x="494250" y="164875"/>
            <a:ext cx="743700" cy="829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8" name="Google Shape;1358;p99"/>
          <p:cNvSpPr/>
          <p:nvPr/>
        </p:nvSpPr>
        <p:spPr>
          <a:xfrm>
            <a:off x="574500" y="86825"/>
            <a:ext cx="743700" cy="829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9" name="Google Shape;1359;p99"/>
          <p:cNvSpPr/>
          <p:nvPr/>
        </p:nvSpPr>
        <p:spPr>
          <a:xfrm>
            <a:off x="664100" y="164875"/>
            <a:ext cx="743700" cy="829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0" name="Google Shape;1360;p99"/>
          <p:cNvSpPr/>
          <p:nvPr/>
        </p:nvSpPr>
        <p:spPr>
          <a:xfrm>
            <a:off x="743050" y="241075"/>
            <a:ext cx="743700" cy="829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1" name="Google Shape;1361;p99"/>
          <p:cNvSpPr/>
          <p:nvPr/>
        </p:nvSpPr>
        <p:spPr>
          <a:xfrm>
            <a:off x="822008" y="155629"/>
            <a:ext cx="743700" cy="829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2" name="Google Shape;1362;p99"/>
          <p:cNvSpPr/>
          <p:nvPr/>
        </p:nvSpPr>
        <p:spPr>
          <a:xfrm>
            <a:off x="913800" y="86825"/>
            <a:ext cx="743700" cy="829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3" name="Google Shape;1363;p99"/>
          <p:cNvSpPr/>
          <p:nvPr/>
        </p:nvSpPr>
        <p:spPr>
          <a:xfrm>
            <a:off x="983100" y="164873"/>
            <a:ext cx="743700" cy="829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4" name="Google Shape;1364;p99"/>
          <p:cNvSpPr/>
          <p:nvPr/>
        </p:nvSpPr>
        <p:spPr>
          <a:xfrm>
            <a:off x="1065725" y="241073"/>
            <a:ext cx="743700" cy="829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5" name="Google Shape;1365;p99"/>
          <p:cNvSpPr/>
          <p:nvPr/>
        </p:nvSpPr>
        <p:spPr>
          <a:xfrm>
            <a:off x="1131453" y="356148"/>
            <a:ext cx="743700" cy="829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6" name="Google Shape;1366;p99"/>
          <p:cNvSpPr/>
          <p:nvPr/>
        </p:nvSpPr>
        <p:spPr>
          <a:xfrm>
            <a:off x="1210408" y="286977"/>
            <a:ext cx="743700" cy="829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7" name="Google Shape;1367;p99"/>
          <p:cNvSpPr/>
          <p:nvPr/>
        </p:nvSpPr>
        <p:spPr>
          <a:xfrm>
            <a:off x="1277525" y="365025"/>
            <a:ext cx="743700" cy="829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8" name="Google Shape;1368;p99"/>
          <p:cNvSpPr/>
          <p:nvPr/>
        </p:nvSpPr>
        <p:spPr>
          <a:xfrm>
            <a:off x="1353725" y="288825"/>
            <a:ext cx="743700" cy="829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9" name="Google Shape;1369;p99"/>
          <p:cNvSpPr/>
          <p:nvPr/>
        </p:nvSpPr>
        <p:spPr>
          <a:xfrm>
            <a:off x="1433975" y="210775"/>
            <a:ext cx="743700" cy="829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0" name="Google Shape;1370;p99"/>
          <p:cNvSpPr/>
          <p:nvPr/>
        </p:nvSpPr>
        <p:spPr>
          <a:xfrm>
            <a:off x="1523575" y="288825"/>
            <a:ext cx="743700" cy="829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1" name="Google Shape;1371;p99"/>
          <p:cNvSpPr/>
          <p:nvPr/>
        </p:nvSpPr>
        <p:spPr>
          <a:xfrm>
            <a:off x="1602525" y="365025"/>
            <a:ext cx="743700" cy="829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2" name="Google Shape;1372;p99"/>
          <p:cNvSpPr/>
          <p:nvPr/>
        </p:nvSpPr>
        <p:spPr>
          <a:xfrm>
            <a:off x="1681483" y="279579"/>
            <a:ext cx="743700" cy="829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3" name="Google Shape;1373;p99"/>
          <p:cNvSpPr/>
          <p:nvPr/>
        </p:nvSpPr>
        <p:spPr>
          <a:xfrm>
            <a:off x="1773275" y="210775"/>
            <a:ext cx="743700" cy="829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4" name="Google Shape;1374;p99"/>
          <p:cNvSpPr/>
          <p:nvPr/>
        </p:nvSpPr>
        <p:spPr>
          <a:xfrm>
            <a:off x="1842575" y="288823"/>
            <a:ext cx="743700" cy="829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5" name="Google Shape;1375;p99"/>
          <p:cNvSpPr/>
          <p:nvPr/>
        </p:nvSpPr>
        <p:spPr>
          <a:xfrm>
            <a:off x="1925200" y="365023"/>
            <a:ext cx="743700" cy="829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6" name="Google Shape;1376;p99"/>
          <p:cNvSpPr/>
          <p:nvPr/>
        </p:nvSpPr>
        <p:spPr>
          <a:xfrm>
            <a:off x="1990928" y="480098"/>
            <a:ext cx="743700" cy="829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7" name="Google Shape;1377;p99"/>
          <p:cNvSpPr/>
          <p:nvPr/>
        </p:nvSpPr>
        <p:spPr>
          <a:xfrm>
            <a:off x="2069883" y="410927"/>
            <a:ext cx="743700" cy="829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8" name="Google Shape;1378;p99"/>
          <p:cNvSpPr/>
          <p:nvPr/>
        </p:nvSpPr>
        <p:spPr>
          <a:xfrm>
            <a:off x="1372950" y="1293525"/>
            <a:ext cx="357900" cy="3672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B5394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9" name="Google Shape;1379;p99"/>
          <p:cNvSpPr/>
          <p:nvPr/>
        </p:nvSpPr>
        <p:spPr>
          <a:xfrm>
            <a:off x="3014450" y="1229550"/>
            <a:ext cx="3477300" cy="26844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0" name="Google Shape;1380;p99"/>
          <p:cNvSpPr/>
          <p:nvPr/>
        </p:nvSpPr>
        <p:spPr>
          <a:xfrm rot="-4736837">
            <a:off x="4661663" y="1864306"/>
            <a:ext cx="209689" cy="209689"/>
          </a:xfrm>
          <a:prstGeom prst="ellipse">
            <a:avLst/>
          </a:prstGeom>
          <a:solidFill>
            <a:srgbClr val="00B05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99"/>
          <p:cNvSpPr/>
          <p:nvPr/>
        </p:nvSpPr>
        <p:spPr>
          <a:xfrm rot="-4736837">
            <a:off x="5367949" y="2614382"/>
            <a:ext cx="209689" cy="209689"/>
          </a:xfrm>
          <a:prstGeom prst="mathMultiply">
            <a:avLst>
              <a:gd name="adj1" fmla="val 2352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99"/>
          <p:cNvSpPr/>
          <p:nvPr/>
        </p:nvSpPr>
        <p:spPr>
          <a:xfrm rot="-4736837">
            <a:off x="4785240" y="3168791"/>
            <a:ext cx="209689" cy="209689"/>
          </a:xfrm>
          <a:prstGeom prst="ellipse">
            <a:avLst/>
          </a:prstGeom>
          <a:solidFill>
            <a:srgbClr val="00B05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99"/>
          <p:cNvSpPr/>
          <p:nvPr/>
        </p:nvSpPr>
        <p:spPr>
          <a:xfrm rot="-4736837">
            <a:off x="4643403" y="2796516"/>
            <a:ext cx="209689" cy="209689"/>
          </a:xfrm>
          <a:prstGeom prst="ellipse">
            <a:avLst/>
          </a:prstGeom>
          <a:solidFill>
            <a:srgbClr val="00B05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99"/>
          <p:cNvSpPr/>
          <p:nvPr/>
        </p:nvSpPr>
        <p:spPr>
          <a:xfrm rot="-4736837">
            <a:off x="5098725" y="2715947"/>
            <a:ext cx="209689" cy="209689"/>
          </a:xfrm>
          <a:prstGeom prst="ellipse">
            <a:avLst/>
          </a:prstGeom>
          <a:solidFill>
            <a:srgbClr val="00B05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99"/>
          <p:cNvSpPr/>
          <p:nvPr/>
        </p:nvSpPr>
        <p:spPr>
          <a:xfrm rot="-4736837">
            <a:off x="5108912" y="3171153"/>
            <a:ext cx="209689" cy="209689"/>
          </a:xfrm>
          <a:prstGeom prst="ellipse">
            <a:avLst/>
          </a:prstGeom>
          <a:solidFill>
            <a:srgbClr val="00B05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99"/>
          <p:cNvSpPr/>
          <p:nvPr/>
        </p:nvSpPr>
        <p:spPr>
          <a:xfrm rot="-4736837">
            <a:off x="4067016" y="3210240"/>
            <a:ext cx="209689" cy="209689"/>
          </a:xfrm>
          <a:prstGeom prst="ellipse">
            <a:avLst/>
          </a:prstGeom>
          <a:solidFill>
            <a:srgbClr val="00B05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99"/>
          <p:cNvSpPr/>
          <p:nvPr/>
        </p:nvSpPr>
        <p:spPr>
          <a:xfrm rot="-4736837">
            <a:off x="3791217" y="3235239"/>
            <a:ext cx="209689" cy="209689"/>
          </a:xfrm>
          <a:prstGeom prst="ellipse">
            <a:avLst/>
          </a:prstGeom>
          <a:solidFill>
            <a:srgbClr val="00B05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99"/>
          <p:cNvSpPr/>
          <p:nvPr/>
        </p:nvSpPr>
        <p:spPr>
          <a:xfrm rot="-4736837">
            <a:off x="4583844" y="2379452"/>
            <a:ext cx="209689" cy="209689"/>
          </a:xfrm>
          <a:prstGeom prst="ellipse">
            <a:avLst/>
          </a:prstGeom>
          <a:solidFill>
            <a:srgbClr val="00B05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99"/>
          <p:cNvSpPr/>
          <p:nvPr/>
        </p:nvSpPr>
        <p:spPr>
          <a:xfrm rot="-4736837">
            <a:off x="4798029" y="2395294"/>
            <a:ext cx="209689" cy="209689"/>
          </a:xfrm>
          <a:prstGeom prst="ellipse">
            <a:avLst/>
          </a:prstGeom>
          <a:solidFill>
            <a:srgbClr val="00B05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99"/>
          <p:cNvSpPr/>
          <p:nvPr/>
        </p:nvSpPr>
        <p:spPr>
          <a:xfrm rot="-4736837">
            <a:off x="4972052" y="2407335"/>
            <a:ext cx="209689" cy="209689"/>
          </a:xfrm>
          <a:prstGeom prst="ellipse">
            <a:avLst/>
          </a:prstGeom>
          <a:solidFill>
            <a:srgbClr val="00B05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99"/>
          <p:cNvSpPr/>
          <p:nvPr/>
        </p:nvSpPr>
        <p:spPr>
          <a:xfrm rot="-4736837">
            <a:off x="5015879" y="3056123"/>
            <a:ext cx="209689" cy="209689"/>
          </a:xfrm>
          <a:prstGeom prst="ellipse">
            <a:avLst/>
          </a:prstGeom>
          <a:solidFill>
            <a:srgbClr val="00B05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99"/>
          <p:cNvSpPr/>
          <p:nvPr/>
        </p:nvSpPr>
        <p:spPr>
          <a:xfrm rot="-4736837">
            <a:off x="4520396" y="2223093"/>
            <a:ext cx="209689" cy="209689"/>
          </a:xfrm>
          <a:prstGeom prst="ellipse">
            <a:avLst/>
          </a:prstGeom>
          <a:solidFill>
            <a:srgbClr val="00B05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99"/>
          <p:cNvSpPr/>
          <p:nvPr/>
        </p:nvSpPr>
        <p:spPr>
          <a:xfrm rot="-4736837">
            <a:off x="4548007" y="1714273"/>
            <a:ext cx="209689" cy="209689"/>
          </a:xfrm>
          <a:prstGeom prst="ellipse">
            <a:avLst/>
          </a:prstGeom>
          <a:solidFill>
            <a:srgbClr val="00B05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4" name="Google Shape;1394;p99"/>
          <p:cNvSpPr/>
          <p:nvPr/>
        </p:nvSpPr>
        <p:spPr>
          <a:xfrm rot="-4736837">
            <a:off x="4066979" y="2592590"/>
            <a:ext cx="209689" cy="209689"/>
          </a:xfrm>
          <a:prstGeom prst="ellipse">
            <a:avLst/>
          </a:prstGeom>
          <a:solidFill>
            <a:srgbClr val="00B05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5" name="Google Shape;1395;p99"/>
          <p:cNvSpPr/>
          <p:nvPr/>
        </p:nvSpPr>
        <p:spPr>
          <a:xfrm rot="-4736837">
            <a:off x="5436357" y="3172627"/>
            <a:ext cx="209689" cy="209689"/>
          </a:xfrm>
          <a:prstGeom prst="ellipse">
            <a:avLst/>
          </a:prstGeom>
          <a:solidFill>
            <a:srgbClr val="00B05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6" name="Google Shape;1396;p99"/>
          <p:cNvSpPr/>
          <p:nvPr/>
        </p:nvSpPr>
        <p:spPr>
          <a:xfrm rot="-4736837">
            <a:off x="3811259" y="3086445"/>
            <a:ext cx="209689" cy="209689"/>
          </a:xfrm>
          <a:prstGeom prst="ellipse">
            <a:avLst/>
          </a:prstGeom>
          <a:solidFill>
            <a:srgbClr val="00B05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7" name="Google Shape;1397;p99"/>
          <p:cNvSpPr/>
          <p:nvPr/>
        </p:nvSpPr>
        <p:spPr>
          <a:xfrm rot="-4736837">
            <a:off x="5235244" y="1788011"/>
            <a:ext cx="209689" cy="209689"/>
          </a:xfrm>
          <a:prstGeom prst="mathMultiply">
            <a:avLst>
              <a:gd name="adj1" fmla="val 2352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8" name="Google Shape;1398;p99"/>
          <p:cNvSpPr/>
          <p:nvPr/>
        </p:nvSpPr>
        <p:spPr>
          <a:xfrm rot="-4736837">
            <a:off x="5814080" y="1981071"/>
            <a:ext cx="209689" cy="209689"/>
          </a:xfrm>
          <a:prstGeom prst="mathMultiply">
            <a:avLst>
              <a:gd name="adj1" fmla="val 2352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99"/>
          <p:cNvSpPr/>
          <p:nvPr/>
        </p:nvSpPr>
        <p:spPr>
          <a:xfrm rot="-4736837">
            <a:off x="5820300" y="3027957"/>
            <a:ext cx="209689" cy="209689"/>
          </a:xfrm>
          <a:prstGeom prst="mathMultiply">
            <a:avLst>
              <a:gd name="adj1" fmla="val 2352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99"/>
          <p:cNvSpPr/>
          <p:nvPr/>
        </p:nvSpPr>
        <p:spPr>
          <a:xfrm rot="-4736837">
            <a:off x="4977366" y="1665364"/>
            <a:ext cx="209689" cy="209689"/>
          </a:xfrm>
          <a:prstGeom prst="mathMultiply">
            <a:avLst>
              <a:gd name="adj1" fmla="val 2352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99"/>
          <p:cNvSpPr/>
          <p:nvPr/>
        </p:nvSpPr>
        <p:spPr>
          <a:xfrm rot="-4736837">
            <a:off x="5596996" y="2718922"/>
            <a:ext cx="209689" cy="209689"/>
          </a:xfrm>
          <a:prstGeom prst="mathMultiply">
            <a:avLst>
              <a:gd name="adj1" fmla="val 2352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99"/>
          <p:cNvSpPr/>
          <p:nvPr/>
        </p:nvSpPr>
        <p:spPr>
          <a:xfrm rot="-4736837">
            <a:off x="5406144" y="2311715"/>
            <a:ext cx="209689" cy="209689"/>
          </a:xfrm>
          <a:prstGeom prst="mathMultiply">
            <a:avLst>
              <a:gd name="adj1" fmla="val 2352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3" name="Google Shape;1403;p99"/>
          <p:cNvSpPr/>
          <p:nvPr/>
        </p:nvSpPr>
        <p:spPr>
          <a:xfrm rot="-4736837">
            <a:off x="5609272" y="3312381"/>
            <a:ext cx="209689" cy="209689"/>
          </a:xfrm>
          <a:prstGeom prst="mathMultiply">
            <a:avLst>
              <a:gd name="adj1" fmla="val 2352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4" name="Google Shape;1404;p99"/>
          <p:cNvSpPr/>
          <p:nvPr/>
        </p:nvSpPr>
        <p:spPr>
          <a:xfrm rot="-4736837">
            <a:off x="3856347" y="3519698"/>
            <a:ext cx="209689" cy="209689"/>
          </a:xfrm>
          <a:prstGeom prst="mathMultiply">
            <a:avLst>
              <a:gd name="adj1" fmla="val 2352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5" name="Google Shape;1405;p99"/>
          <p:cNvSpPr/>
          <p:nvPr/>
        </p:nvSpPr>
        <p:spPr>
          <a:xfrm rot="4691495" flipH="1">
            <a:off x="4573068" y="1530456"/>
            <a:ext cx="209636" cy="209636"/>
          </a:xfrm>
          <a:prstGeom prst="mathMultiply">
            <a:avLst>
              <a:gd name="adj1" fmla="val 2352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99"/>
          <p:cNvSpPr/>
          <p:nvPr/>
        </p:nvSpPr>
        <p:spPr>
          <a:xfrm rot="4691495" flipH="1">
            <a:off x="3510881" y="2162084"/>
            <a:ext cx="209636" cy="209636"/>
          </a:xfrm>
          <a:prstGeom prst="mathMultiply">
            <a:avLst>
              <a:gd name="adj1" fmla="val 2352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99"/>
          <p:cNvSpPr/>
          <p:nvPr/>
        </p:nvSpPr>
        <p:spPr>
          <a:xfrm rot="4691495" flipH="1">
            <a:off x="3905393" y="1998305"/>
            <a:ext cx="209636" cy="209636"/>
          </a:xfrm>
          <a:prstGeom prst="mathMultiply">
            <a:avLst>
              <a:gd name="adj1" fmla="val 2352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99"/>
          <p:cNvSpPr/>
          <p:nvPr/>
        </p:nvSpPr>
        <p:spPr>
          <a:xfrm rot="4691495" flipH="1">
            <a:off x="3804636" y="1541704"/>
            <a:ext cx="209636" cy="209636"/>
          </a:xfrm>
          <a:prstGeom prst="mathMultiply">
            <a:avLst>
              <a:gd name="adj1" fmla="val 2352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99"/>
          <p:cNvSpPr/>
          <p:nvPr/>
        </p:nvSpPr>
        <p:spPr>
          <a:xfrm rot="4691495" flipH="1">
            <a:off x="3597127" y="2620370"/>
            <a:ext cx="209636" cy="209636"/>
          </a:xfrm>
          <a:prstGeom prst="mathMultiply">
            <a:avLst>
              <a:gd name="adj1" fmla="val 2352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99"/>
          <p:cNvSpPr/>
          <p:nvPr/>
        </p:nvSpPr>
        <p:spPr>
          <a:xfrm rot="4691495" flipH="1">
            <a:off x="3477270" y="3058910"/>
            <a:ext cx="209636" cy="209636"/>
          </a:xfrm>
          <a:prstGeom prst="mathMultiply">
            <a:avLst>
              <a:gd name="adj1" fmla="val 2352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99"/>
          <p:cNvSpPr/>
          <p:nvPr/>
        </p:nvSpPr>
        <p:spPr>
          <a:xfrm rot="4691495" flipH="1">
            <a:off x="3854352" y="2349792"/>
            <a:ext cx="209636" cy="209636"/>
          </a:xfrm>
          <a:prstGeom prst="mathMultiply">
            <a:avLst>
              <a:gd name="adj1" fmla="val 2352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99"/>
          <p:cNvSpPr/>
          <p:nvPr/>
        </p:nvSpPr>
        <p:spPr>
          <a:xfrm rot="4691495" flipH="1">
            <a:off x="3569576" y="2138709"/>
            <a:ext cx="209636" cy="209636"/>
          </a:xfrm>
          <a:prstGeom prst="mathMultiply">
            <a:avLst>
              <a:gd name="adj1" fmla="val 2352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99"/>
          <p:cNvSpPr/>
          <p:nvPr/>
        </p:nvSpPr>
        <p:spPr>
          <a:xfrm rot="4691495" flipH="1">
            <a:off x="4430938" y="3474343"/>
            <a:ext cx="209636" cy="209636"/>
          </a:xfrm>
          <a:prstGeom prst="mathMultiply">
            <a:avLst>
              <a:gd name="adj1" fmla="val 2352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4" name="Google Shape;1414;p99"/>
          <p:cNvSpPr/>
          <p:nvPr/>
        </p:nvSpPr>
        <p:spPr>
          <a:xfrm rot="-4736837">
            <a:off x="5108912" y="1989398"/>
            <a:ext cx="209689" cy="209689"/>
          </a:xfrm>
          <a:prstGeom prst="mathMultiply">
            <a:avLst>
              <a:gd name="adj1" fmla="val 2352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5" name="Google Shape;1415;p99"/>
          <p:cNvSpPr/>
          <p:nvPr/>
        </p:nvSpPr>
        <p:spPr>
          <a:xfrm rot="-4736837">
            <a:off x="5016045" y="3466083"/>
            <a:ext cx="209689" cy="209689"/>
          </a:xfrm>
          <a:prstGeom prst="mathMultiply">
            <a:avLst>
              <a:gd name="adj1" fmla="val 2352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6" name="Google Shape;1416;p99"/>
          <p:cNvSpPr/>
          <p:nvPr/>
        </p:nvSpPr>
        <p:spPr>
          <a:xfrm rot="-4736837">
            <a:off x="5481259" y="3466083"/>
            <a:ext cx="209689" cy="209689"/>
          </a:xfrm>
          <a:prstGeom prst="mathMultiply">
            <a:avLst>
              <a:gd name="adj1" fmla="val 2352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99"/>
          <p:cNvSpPr/>
          <p:nvPr/>
        </p:nvSpPr>
        <p:spPr>
          <a:xfrm rot="4691495" flipH="1">
            <a:off x="4161175" y="1780326"/>
            <a:ext cx="209636" cy="209636"/>
          </a:xfrm>
          <a:prstGeom prst="mathMultiply">
            <a:avLst>
              <a:gd name="adj1" fmla="val 2352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99"/>
          <p:cNvSpPr/>
          <p:nvPr/>
        </p:nvSpPr>
        <p:spPr>
          <a:xfrm rot="-4736837">
            <a:off x="4393790" y="3116885"/>
            <a:ext cx="209689" cy="209689"/>
          </a:xfrm>
          <a:prstGeom prst="ellipse">
            <a:avLst/>
          </a:prstGeom>
          <a:solidFill>
            <a:srgbClr val="00B05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99"/>
          <p:cNvSpPr/>
          <p:nvPr/>
        </p:nvSpPr>
        <p:spPr>
          <a:xfrm rot="-4736837">
            <a:off x="4266733" y="2295924"/>
            <a:ext cx="209689" cy="209689"/>
          </a:xfrm>
          <a:prstGeom prst="ellipse">
            <a:avLst/>
          </a:prstGeom>
          <a:solidFill>
            <a:srgbClr val="00B05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99"/>
          <p:cNvSpPr/>
          <p:nvPr/>
        </p:nvSpPr>
        <p:spPr>
          <a:xfrm rot="-4736837">
            <a:off x="5574394" y="2241028"/>
            <a:ext cx="209689" cy="209689"/>
          </a:xfrm>
          <a:prstGeom prst="mathMultiply">
            <a:avLst>
              <a:gd name="adj1" fmla="val 2352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99"/>
          <p:cNvSpPr/>
          <p:nvPr/>
        </p:nvSpPr>
        <p:spPr>
          <a:xfrm rot="-4736837">
            <a:off x="4586730" y="2925628"/>
            <a:ext cx="209689" cy="209689"/>
          </a:xfrm>
          <a:prstGeom prst="ellipse">
            <a:avLst/>
          </a:prstGeom>
          <a:solidFill>
            <a:srgbClr val="00B05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99"/>
          <p:cNvSpPr/>
          <p:nvPr/>
        </p:nvSpPr>
        <p:spPr>
          <a:xfrm>
            <a:off x="2202096" y="576000"/>
            <a:ext cx="477300" cy="477300"/>
          </a:xfrm>
          <a:prstGeom prst="donut">
            <a:avLst>
              <a:gd name="adj" fmla="val 25000"/>
            </a:avLst>
          </a:prstGeom>
          <a:solidFill>
            <a:srgbClr val="00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7" name="Google Shape;1427;p100"/>
          <p:cNvSpPr/>
          <p:nvPr/>
        </p:nvSpPr>
        <p:spPr>
          <a:xfrm>
            <a:off x="3014450" y="1229550"/>
            <a:ext cx="3477300" cy="26844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28" name="Google Shape;1428;p100"/>
          <p:cNvPicPr preferRelativeResize="0"/>
          <p:nvPr/>
        </p:nvPicPr>
        <p:blipFill rotWithShape="1">
          <a:blip r:embed="rId3">
            <a:alphaModFix/>
          </a:blip>
          <a:srcRect l="13024" r="12928"/>
          <a:stretch/>
        </p:blipFill>
        <p:spPr>
          <a:xfrm>
            <a:off x="3093369" y="1310931"/>
            <a:ext cx="3319476" cy="2521650"/>
          </a:xfrm>
          <a:prstGeom prst="rect">
            <a:avLst/>
          </a:prstGeom>
          <a:noFill/>
          <a:ln>
            <a:noFill/>
          </a:ln>
        </p:spPr>
      </p:pic>
      <p:sp>
        <p:nvSpPr>
          <p:cNvPr id="1429" name="Google Shape;1429;p100"/>
          <p:cNvSpPr/>
          <p:nvPr/>
        </p:nvSpPr>
        <p:spPr>
          <a:xfrm>
            <a:off x="762300" y="1839775"/>
            <a:ext cx="1579200" cy="15792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0" name="Google Shape;1430;p100"/>
          <p:cNvSpPr txBox="1"/>
          <p:nvPr/>
        </p:nvSpPr>
        <p:spPr>
          <a:xfrm>
            <a:off x="964350" y="2115319"/>
            <a:ext cx="1175100" cy="10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600" b="1">
                <a:latin typeface="Droid Sans"/>
                <a:ea typeface="Droid Sans"/>
                <a:cs typeface="Droid Sans"/>
                <a:sym typeface="Droid Sans"/>
              </a:rPr>
              <a:t>???</a:t>
            </a:r>
            <a:endParaRPr sz="5600" b="1"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1431" name="Google Shape;1431;p100"/>
          <p:cNvSpPr txBox="1"/>
          <p:nvPr/>
        </p:nvSpPr>
        <p:spPr>
          <a:xfrm>
            <a:off x="964350" y="3434550"/>
            <a:ext cx="1175100" cy="3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latin typeface="Lato"/>
                <a:ea typeface="Lato"/>
                <a:cs typeface="Lato"/>
                <a:sym typeface="Lato"/>
              </a:rPr>
              <a:t>Model</a:t>
            </a:r>
            <a:endParaRPr sz="1700"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32" name="Google Shape;1432;p100"/>
          <p:cNvSpPr/>
          <p:nvPr/>
        </p:nvSpPr>
        <p:spPr>
          <a:xfrm>
            <a:off x="2448500" y="2468875"/>
            <a:ext cx="495900" cy="3210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B5394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3" name="Google Shape;1433;p100"/>
          <p:cNvSpPr/>
          <p:nvPr/>
        </p:nvSpPr>
        <p:spPr>
          <a:xfrm>
            <a:off x="807900" y="284675"/>
            <a:ext cx="743700" cy="829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4" name="Google Shape;1434;p100"/>
          <p:cNvSpPr/>
          <p:nvPr/>
        </p:nvSpPr>
        <p:spPr>
          <a:xfrm>
            <a:off x="884100" y="208475"/>
            <a:ext cx="743700" cy="829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5" name="Google Shape;1435;p100"/>
          <p:cNvSpPr/>
          <p:nvPr/>
        </p:nvSpPr>
        <p:spPr>
          <a:xfrm>
            <a:off x="964350" y="130425"/>
            <a:ext cx="743700" cy="829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6" name="Google Shape;1436;p100"/>
          <p:cNvSpPr/>
          <p:nvPr/>
        </p:nvSpPr>
        <p:spPr>
          <a:xfrm>
            <a:off x="1053950" y="208475"/>
            <a:ext cx="743700" cy="829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7" name="Google Shape;1437;p100"/>
          <p:cNvSpPr/>
          <p:nvPr/>
        </p:nvSpPr>
        <p:spPr>
          <a:xfrm>
            <a:off x="1132900" y="284675"/>
            <a:ext cx="743700" cy="829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8" name="Google Shape;1438;p100"/>
          <p:cNvSpPr/>
          <p:nvPr/>
        </p:nvSpPr>
        <p:spPr>
          <a:xfrm>
            <a:off x="1211858" y="199229"/>
            <a:ext cx="743700" cy="829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9" name="Google Shape;1439;p100"/>
          <p:cNvSpPr/>
          <p:nvPr/>
        </p:nvSpPr>
        <p:spPr>
          <a:xfrm>
            <a:off x="1303650" y="130425"/>
            <a:ext cx="743700" cy="829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0" name="Google Shape;1440;p100"/>
          <p:cNvSpPr/>
          <p:nvPr/>
        </p:nvSpPr>
        <p:spPr>
          <a:xfrm>
            <a:off x="1372950" y="208473"/>
            <a:ext cx="743700" cy="829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1" name="Google Shape;1441;p100"/>
          <p:cNvSpPr/>
          <p:nvPr/>
        </p:nvSpPr>
        <p:spPr>
          <a:xfrm>
            <a:off x="1455575" y="284673"/>
            <a:ext cx="743700" cy="829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2" name="Google Shape;1442;p100"/>
          <p:cNvSpPr/>
          <p:nvPr/>
        </p:nvSpPr>
        <p:spPr>
          <a:xfrm>
            <a:off x="1521303" y="399748"/>
            <a:ext cx="743700" cy="829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3" name="Google Shape;1443;p100"/>
          <p:cNvSpPr/>
          <p:nvPr/>
        </p:nvSpPr>
        <p:spPr>
          <a:xfrm>
            <a:off x="1600258" y="330577"/>
            <a:ext cx="743700" cy="829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4" name="Google Shape;1444;p100"/>
          <p:cNvSpPr/>
          <p:nvPr/>
        </p:nvSpPr>
        <p:spPr>
          <a:xfrm>
            <a:off x="960300" y="437075"/>
            <a:ext cx="743700" cy="829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5" name="Google Shape;1445;p100"/>
          <p:cNvSpPr/>
          <p:nvPr/>
        </p:nvSpPr>
        <p:spPr>
          <a:xfrm>
            <a:off x="1036500" y="360875"/>
            <a:ext cx="743700" cy="829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6" name="Google Shape;1446;p100"/>
          <p:cNvSpPr/>
          <p:nvPr/>
        </p:nvSpPr>
        <p:spPr>
          <a:xfrm>
            <a:off x="1116750" y="282825"/>
            <a:ext cx="743700" cy="829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7" name="Google Shape;1447;p100"/>
          <p:cNvSpPr/>
          <p:nvPr/>
        </p:nvSpPr>
        <p:spPr>
          <a:xfrm>
            <a:off x="1206350" y="360875"/>
            <a:ext cx="743700" cy="829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8" name="Google Shape;1448;p100"/>
          <p:cNvSpPr/>
          <p:nvPr/>
        </p:nvSpPr>
        <p:spPr>
          <a:xfrm>
            <a:off x="1285300" y="437075"/>
            <a:ext cx="743700" cy="829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9" name="Google Shape;1449;p100"/>
          <p:cNvSpPr/>
          <p:nvPr/>
        </p:nvSpPr>
        <p:spPr>
          <a:xfrm>
            <a:off x="1364258" y="351629"/>
            <a:ext cx="743700" cy="829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0" name="Google Shape;1450;p100"/>
          <p:cNvSpPr/>
          <p:nvPr/>
        </p:nvSpPr>
        <p:spPr>
          <a:xfrm>
            <a:off x="1456050" y="282825"/>
            <a:ext cx="743700" cy="829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1" name="Google Shape;1451;p100"/>
          <p:cNvSpPr/>
          <p:nvPr/>
        </p:nvSpPr>
        <p:spPr>
          <a:xfrm>
            <a:off x="1525350" y="360873"/>
            <a:ext cx="743700" cy="829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2" name="Google Shape;1452;p100"/>
          <p:cNvSpPr/>
          <p:nvPr/>
        </p:nvSpPr>
        <p:spPr>
          <a:xfrm>
            <a:off x="1607975" y="437073"/>
            <a:ext cx="743700" cy="829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3" name="Google Shape;1453;p100"/>
          <p:cNvSpPr/>
          <p:nvPr/>
        </p:nvSpPr>
        <p:spPr>
          <a:xfrm>
            <a:off x="1673703" y="552148"/>
            <a:ext cx="743700" cy="829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4" name="Google Shape;1454;p100"/>
          <p:cNvSpPr/>
          <p:nvPr/>
        </p:nvSpPr>
        <p:spPr>
          <a:xfrm>
            <a:off x="1752658" y="482977"/>
            <a:ext cx="743700" cy="829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5" name="Google Shape;1455;p100"/>
          <p:cNvSpPr/>
          <p:nvPr/>
        </p:nvSpPr>
        <p:spPr>
          <a:xfrm>
            <a:off x="568175" y="353475"/>
            <a:ext cx="743700" cy="829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6" name="Google Shape;1456;p100"/>
          <p:cNvSpPr/>
          <p:nvPr/>
        </p:nvSpPr>
        <p:spPr>
          <a:xfrm>
            <a:off x="644375" y="277275"/>
            <a:ext cx="743700" cy="829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7" name="Google Shape;1457;p100"/>
          <p:cNvSpPr/>
          <p:nvPr/>
        </p:nvSpPr>
        <p:spPr>
          <a:xfrm>
            <a:off x="724625" y="199225"/>
            <a:ext cx="743700" cy="829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8" name="Google Shape;1458;p100"/>
          <p:cNvSpPr/>
          <p:nvPr/>
        </p:nvSpPr>
        <p:spPr>
          <a:xfrm>
            <a:off x="814225" y="277275"/>
            <a:ext cx="743700" cy="829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9" name="Google Shape;1459;p100"/>
          <p:cNvSpPr/>
          <p:nvPr/>
        </p:nvSpPr>
        <p:spPr>
          <a:xfrm>
            <a:off x="893175" y="353475"/>
            <a:ext cx="743700" cy="829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0" name="Google Shape;1460;p100"/>
          <p:cNvSpPr/>
          <p:nvPr/>
        </p:nvSpPr>
        <p:spPr>
          <a:xfrm>
            <a:off x="972133" y="268029"/>
            <a:ext cx="743700" cy="829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1" name="Google Shape;1461;p100"/>
          <p:cNvSpPr/>
          <p:nvPr/>
        </p:nvSpPr>
        <p:spPr>
          <a:xfrm>
            <a:off x="1063925" y="199225"/>
            <a:ext cx="743700" cy="829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2" name="Google Shape;1462;p100"/>
          <p:cNvSpPr/>
          <p:nvPr/>
        </p:nvSpPr>
        <p:spPr>
          <a:xfrm>
            <a:off x="1133225" y="277273"/>
            <a:ext cx="743700" cy="829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3" name="Google Shape;1463;p100"/>
          <p:cNvSpPr/>
          <p:nvPr/>
        </p:nvSpPr>
        <p:spPr>
          <a:xfrm>
            <a:off x="1215850" y="353473"/>
            <a:ext cx="743700" cy="829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4" name="Google Shape;1464;p100"/>
          <p:cNvSpPr/>
          <p:nvPr/>
        </p:nvSpPr>
        <p:spPr>
          <a:xfrm>
            <a:off x="1281578" y="468548"/>
            <a:ext cx="743700" cy="829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5" name="Google Shape;1465;p100"/>
          <p:cNvSpPr/>
          <p:nvPr/>
        </p:nvSpPr>
        <p:spPr>
          <a:xfrm>
            <a:off x="1360533" y="399377"/>
            <a:ext cx="743700" cy="829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6" name="Google Shape;1466;p100"/>
          <p:cNvSpPr/>
          <p:nvPr/>
        </p:nvSpPr>
        <p:spPr>
          <a:xfrm>
            <a:off x="1356475" y="155625"/>
            <a:ext cx="743700" cy="829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7" name="Google Shape;1467;p100"/>
          <p:cNvSpPr/>
          <p:nvPr/>
        </p:nvSpPr>
        <p:spPr>
          <a:xfrm>
            <a:off x="1432675" y="79425"/>
            <a:ext cx="743700" cy="829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8" name="Google Shape;1468;p100"/>
          <p:cNvSpPr/>
          <p:nvPr/>
        </p:nvSpPr>
        <p:spPr>
          <a:xfrm>
            <a:off x="1512925" y="1375"/>
            <a:ext cx="743700" cy="829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9" name="Google Shape;1469;p100"/>
          <p:cNvSpPr/>
          <p:nvPr/>
        </p:nvSpPr>
        <p:spPr>
          <a:xfrm>
            <a:off x="1602525" y="79425"/>
            <a:ext cx="743700" cy="829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0" name="Google Shape;1470;p100"/>
          <p:cNvSpPr/>
          <p:nvPr/>
        </p:nvSpPr>
        <p:spPr>
          <a:xfrm>
            <a:off x="1681475" y="155625"/>
            <a:ext cx="743700" cy="829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1" name="Google Shape;1471;p100"/>
          <p:cNvSpPr/>
          <p:nvPr/>
        </p:nvSpPr>
        <p:spPr>
          <a:xfrm>
            <a:off x="1760433" y="70179"/>
            <a:ext cx="743700" cy="829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2" name="Google Shape;1472;p100"/>
          <p:cNvSpPr/>
          <p:nvPr/>
        </p:nvSpPr>
        <p:spPr>
          <a:xfrm>
            <a:off x="1852225" y="1375"/>
            <a:ext cx="743700" cy="829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3" name="Google Shape;1473;p100"/>
          <p:cNvSpPr/>
          <p:nvPr/>
        </p:nvSpPr>
        <p:spPr>
          <a:xfrm>
            <a:off x="1921525" y="79423"/>
            <a:ext cx="743700" cy="829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4" name="Google Shape;1474;p100"/>
          <p:cNvSpPr/>
          <p:nvPr/>
        </p:nvSpPr>
        <p:spPr>
          <a:xfrm>
            <a:off x="2004150" y="155623"/>
            <a:ext cx="743700" cy="829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5" name="Google Shape;1475;p100"/>
          <p:cNvSpPr/>
          <p:nvPr/>
        </p:nvSpPr>
        <p:spPr>
          <a:xfrm>
            <a:off x="2069878" y="270698"/>
            <a:ext cx="743700" cy="829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6" name="Google Shape;1476;p100"/>
          <p:cNvSpPr/>
          <p:nvPr/>
        </p:nvSpPr>
        <p:spPr>
          <a:xfrm>
            <a:off x="487925" y="515125"/>
            <a:ext cx="743700" cy="829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7" name="Google Shape;1477;p100"/>
          <p:cNvSpPr/>
          <p:nvPr/>
        </p:nvSpPr>
        <p:spPr>
          <a:xfrm>
            <a:off x="564125" y="438925"/>
            <a:ext cx="743700" cy="829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8" name="Google Shape;1478;p100"/>
          <p:cNvSpPr/>
          <p:nvPr/>
        </p:nvSpPr>
        <p:spPr>
          <a:xfrm>
            <a:off x="644375" y="360875"/>
            <a:ext cx="743700" cy="829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9" name="Google Shape;1479;p100"/>
          <p:cNvSpPr/>
          <p:nvPr/>
        </p:nvSpPr>
        <p:spPr>
          <a:xfrm>
            <a:off x="733975" y="438925"/>
            <a:ext cx="743700" cy="829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0" name="Google Shape;1480;p100"/>
          <p:cNvSpPr/>
          <p:nvPr/>
        </p:nvSpPr>
        <p:spPr>
          <a:xfrm>
            <a:off x="812925" y="515125"/>
            <a:ext cx="743700" cy="829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1" name="Google Shape;1481;p100"/>
          <p:cNvSpPr/>
          <p:nvPr/>
        </p:nvSpPr>
        <p:spPr>
          <a:xfrm>
            <a:off x="891883" y="429679"/>
            <a:ext cx="743700" cy="829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2" name="Google Shape;1482;p100"/>
          <p:cNvSpPr/>
          <p:nvPr/>
        </p:nvSpPr>
        <p:spPr>
          <a:xfrm>
            <a:off x="983675" y="360875"/>
            <a:ext cx="743700" cy="829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3" name="Google Shape;1483;p100"/>
          <p:cNvSpPr/>
          <p:nvPr/>
        </p:nvSpPr>
        <p:spPr>
          <a:xfrm>
            <a:off x="1052975" y="438923"/>
            <a:ext cx="743700" cy="829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4" name="Google Shape;1484;p100"/>
          <p:cNvSpPr/>
          <p:nvPr/>
        </p:nvSpPr>
        <p:spPr>
          <a:xfrm>
            <a:off x="1135600" y="362723"/>
            <a:ext cx="743700" cy="829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5" name="Google Shape;1485;p100"/>
          <p:cNvSpPr/>
          <p:nvPr/>
        </p:nvSpPr>
        <p:spPr>
          <a:xfrm>
            <a:off x="418050" y="241075"/>
            <a:ext cx="743700" cy="829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6" name="Google Shape;1486;p100"/>
          <p:cNvSpPr/>
          <p:nvPr/>
        </p:nvSpPr>
        <p:spPr>
          <a:xfrm>
            <a:off x="494250" y="164875"/>
            <a:ext cx="743700" cy="829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7" name="Google Shape;1487;p100"/>
          <p:cNvSpPr/>
          <p:nvPr/>
        </p:nvSpPr>
        <p:spPr>
          <a:xfrm>
            <a:off x="574500" y="86825"/>
            <a:ext cx="743700" cy="829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8" name="Google Shape;1488;p100"/>
          <p:cNvSpPr/>
          <p:nvPr/>
        </p:nvSpPr>
        <p:spPr>
          <a:xfrm>
            <a:off x="664100" y="164875"/>
            <a:ext cx="743700" cy="829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9" name="Google Shape;1489;p100"/>
          <p:cNvSpPr/>
          <p:nvPr/>
        </p:nvSpPr>
        <p:spPr>
          <a:xfrm>
            <a:off x="743050" y="241075"/>
            <a:ext cx="743700" cy="829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0" name="Google Shape;1490;p100"/>
          <p:cNvSpPr/>
          <p:nvPr/>
        </p:nvSpPr>
        <p:spPr>
          <a:xfrm>
            <a:off x="822008" y="155629"/>
            <a:ext cx="743700" cy="829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1" name="Google Shape;1491;p100"/>
          <p:cNvSpPr/>
          <p:nvPr/>
        </p:nvSpPr>
        <p:spPr>
          <a:xfrm>
            <a:off x="913800" y="86825"/>
            <a:ext cx="743700" cy="829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2" name="Google Shape;1492;p100"/>
          <p:cNvSpPr/>
          <p:nvPr/>
        </p:nvSpPr>
        <p:spPr>
          <a:xfrm>
            <a:off x="983100" y="164873"/>
            <a:ext cx="743700" cy="829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3" name="Google Shape;1493;p100"/>
          <p:cNvSpPr/>
          <p:nvPr/>
        </p:nvSpPr>
        <p:spPr>
          <a:xfrm>
            <a:off x="1065725" y="241073"/>
            <a:ext cx="743700" cy="829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4" name="Google Shape;1494;p100"/>
          <p:cNvSpPr/>
          <p:nvPr/>
        </p:nvSpPr>
        <p:spPr>
          <a:xfrm>
            <a:off x="1131453" y="356148"/>
            <a:ext cx="743700" cy="829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5" name="Google Shape;1495;p100"/>
          <p:cNvSpPr/>
          <p:nvPr/>
        </p:nvSpPr>
        <p:spPr>
          <a:xfrm>
            <a:off x="1210408" y="286977"/>
            <a:ext cx="743700" cy="829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6" name="Google Shape;1496;p100"/>
          <p:cNvSpPr/>
          <p:nvPr/>
        </p:nvSpPr>
        <p:spPr>
          <a:xfrm>
            <a:off x="1277525" y="365025"/>
            <a:ext cx="743700" cy="829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7" name="Google Shape;1497;p100"/>
          <p:cNvSpPr/>
          <p:nvPr/>
        </p:nvSpPr>
        <p:spPr>
          <a:xfrm>
            <a:off x="1353725" y="288825"/>
            <a:ext cx="743700" cy="829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8" name="Google Shape;1498;p100"/>
          <p:cNvSpPr/>
          <p:nvPr/>
        </p:nvSpPr>
        <p:spPr>
          <a:xfrm>
            <a:off x="1433975" y="210775"/>
            <a:ext cx="743700" cy="829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9" name="Google Shape;1499;p100"/>
          <p:cNvSpPr/>
          <p:nvPr/>
        </p:nvSpPr>
        <p:spPr>
          <a:xfrm>
            <a:off x="1523575" y="288825"/>
            <a:ext cx="743700" cy="829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0" name="Google Shape;1500;p100"/>
          <p:cNvSpPr/>
          <p:nvPr/>
        </p:nvSpPr>
        <p:spPr>
          <a:xfrm>
            <a:off x="1602525" y="365025"/>
            <a:ext cx="743700" cy="829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1" name="Google Shape;1501;p100"/>
          <p:cNvSpPr/>
          <p:nvPr/>
        </p:nvSpPr>
        <p:spPr>
          <a:xfrm>
            <a:off x="1681483" y="279579"/>
            <a:ext cx="743700" cy="829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2" name="Google Shape;1502;p100"/>
          <p:cNvSpPr/>
          <p:nvPr/>
        </p:nvSpPr>
        <p:spPr>
          <a:xfrm>
            <a:off x="1773275" y="210775"/>
            <a:ext cx="743700" cy="829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3" name="Google Shape;1503;p100"/>
          <p:cNvSpPr/>
          <p:nvPr/>
        </p:nvSpPr>
        <p:spPr>
          <a:xfrm>
            <a:off x="1842575" y="288823"/>
            <a:ext cx="743700" cy="829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4" name="Google Shape;1504;p100"/>
          <p:cNvSpPr/>
          <p:nvPr/>
        </p:nvSpPr>
        <p:spPr>
          <a:xfrm>
            <a:off x="1925200" y="365023"/>
            <a:ext cx="743700" cy="829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5" name="Google Shape;1505;p100"/>
          <p:cNvSpPr/>
          <p:nvPr/>
        </p:nvSpPr>
        <p:spPr>
          <a:xfrm>
            <a:off x="1990928" y="480098"/>
            <a:ext cx="743700" cy="829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6" name="Google Shape;1506;p100"/>
          <p:cNvSpPr/>
          <p:nvPr/>
        </p:nvSpPr>
        <p:spPr>
          <a:xfrm>
            <a:off x="2069883" y="410927"/>
            <a:ext cx="743700" cy="829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7" name="Google Shape;1507;p100"/>
          <p:cNvSpPr/>
          <p:nvPr/>
        </p:nvSpPr>
        <p:spPr>
          <a:xfrm>
            <a:off x="1372950" y="1293525"/>
            <a:ext cx="357900" cy="3672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B5394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8" name="Google Shape;1508;p100"/>
          <p:cNvSpPr/>
          <p:nvPr/>
        </p:nvSpPr>
        <p:spPr>
          <a:xfrm>
            <a:off x="2202096" y="576000"/>
            <a:ext cx="477300" cy="477300"/>
          </a:xfrm>
          <a:prstGeom prst="donut">
            <a:avLst>
              <a:gd name="adj" fmla="val 25000"/>
            </a:avLst>
          </a:prstGeom>
          <a:solidFill>
            <a:srgbClr val="00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3" name="Google Shape;1513;p101"/>
          <p:cNvSpPr/>
          <p:nvPr/>
        </p:nvSpPr>
        <p:spPr>
          <a:xfrm>
            <a:off x="3014450" y="1229550"/>
            <a:ext cx="3477300" cy="26844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14" name="Google Shape;1514;p101"/>
          <p:cNvPicPr preferRelativeResize="0"/>
          <p:nvPr/>
        </p:nvPicPr>
        <p:blipFill rotWithShape="1">
          <a:blip r:embed="rId3">
            <a:alphaModFix/>
          </a:blip>
          <a:srcRect l="13024" r="12928"/>
          <a:stretch/>
        </p:blipFill>
        <p:spPr>
          <a:xfrm>
            <a:off x="3093369" y="1310931"/>
            <a:ext cx="3319476" cy="2521650"/>
          </a:xfrm>
          <a:prstGeom prst="rect">
            <a:avLst/>
          </a:prstGeom>
          <a:noFill/>
          <a:ln>
            <a:noFill/>
          </a:ln>
        </p:spPr>
      </p:pic>
      <p:sp>
        <p:nvSpPr>
          <p:cNvPr id="1515" name="Google Shape;1515;p101"/>
          <p:cNvSpPr/>
          <p:nvPr/>
        </p:nvSpPr>
        <p:spPr>
          <a:xfrm>
            <a:off x="762300" y="1839775"/>
            <a:ext cx="1579200" cy="15792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6" name="Google Shape;1516;p101"/>
          <p:cNvSpPr txBox="1"/>
          <p:nvPr/>
        </p:nvSpPr>
        <p:spPr>
          <a:xfrm>
            <a:off x="964350" y="3434550"/>
            <a:ext cx="1175100" cy="3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latin typeface="Lato"/>
                <a:ea typeface="Lato"/>
                <a:cs typeface="Lato"/>
                <a:sym typeface="Lato"/>
              </a:rPr>
              <a:t>Model</a:t>
            </a:r>
            <a:endParaRPr sz="1700"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17" name="Google Shape;1517;p101"/>
          <p:cNvSpPr/>
          <p:nvPr/>
        </p:nvSpPr>
        <p:spPr>
          <a:xfrm>
            <a:off x="2448500" y="2468875"/>
            <a:ext cx="495900" cy="3210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B5394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8" name="Google Shape;1518;p101"/>
          <p:cNvSpPr/>
          <p:nvPr/>
        </p:nvSpPr>
        <p:spPr>
          <a:xfrm>
            <a:off x="807900" y="284675"/>
            <a:ext cx="743700" cy="829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9" name="Google Shape;1519;p101"/>
          <p:cNvSpPr/>
          <p:nvPr/>
        </p:nvSpPr>
        <p:spPr>
          <a:xfrm>
            <a:off x="884100" y="208475"/>
            <a:ext cx="743700" cy="829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0" name="Google Shape;1520;p101"/>
          <p:cNvSpPr/>
          <p:nvPr/>
        </p:nvSpPr>
        <p:spPr>
          <a:xfrm>
            <a:off x="964350" y="130425"/>
            <a:ext cx="743700" cy="829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1" name="Google Shape;1521;p101"/>
          <p:cNvSpPr/>
          <p:nvPr/>
        </p:nvSpPr>
        <p:spPr>
          <a:xfrm>
            <a:off x="1053950" y="208475"/>
            <a:ext cx="743700" cy="829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2" name="Google Shape;1522;p101"/>
          <p:cNvSpPr/>
          <p:nvPr/>
        </p:nvSpPr>
        <p:spPr>
          <a:xfrm>
            <a:off x="1132900" y="284675"/>
            <a:ext cx="743700" cy="829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3" name="Google Shape;1523;p101"/>
          <p:cNvSpPr/>
          <p:nvPr/>
        </p:nvSpPr>
        <p:spPr>
          <a:xfrm>
            <a:off x="1211858" y="199229"/>
            <a:ext cx="743700" cy="829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4" name="Google Shape;1524;p101"/>
          <p:cNvSpPr/>
          <p:nvPr/>
        </p:nvSpPr>
        <p:spPr>
          <a:xfrm>
            <a:off x="1303650" y="130425"/>
            <a:ext cx="743700" cy="829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5" name="Google Shape;1525;p101"/>
          <p:cNvSpPr/>
          <p:nvPr/>
        </p:nvSpPr>
        <p:spPr>
          <a:xfrm>
            <a:off x="1372950" y="208473"/>
            <a:ext cx="743700" cy="829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6" name="Google Shape;1526;p101"/>
          <p:cNvSpPr/>
          <p:nvPr/>
        </p:nvSpPr>
        <p:spPr>
          <a:xfrm>
            <a:off x="1455575" y="284673"/>
            <a:ext cx="743700" cy="829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7" name="Google Shape;1527;p101"/>
          <p:cNvSpPr/>
          <p:nvPr/>
        </p:nvSpPr>
        <p:spPr>
          <a:xfrm>
            <a:off x="1521303" y="399748"/>
            <a:ext cx="743700" cy="829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8" name="Google Shape;1528;p101"/>
          <p:cNvSpPr/>
          <p:nvPr/>
        </p:nvSpPr>
        <p:spPr>
          <a:xfrm>
            <a:off x="1600258" y="330577"/>
            <a:ext cx="743700" cy="829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9" name="Google Shape;1529;p101"/>
          <p:cNvSpPr/>
          <p:nvPr/>
        </p:nvSpPr>
        <p:spPr>
          <a:xfrm>
            <a:off x="960300" y="437075"/>
            <a:ext cx="743700" cy="829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0" name="Google Shape;1530;p101"/>
          <p:cNvSpPr/>
          <p:nvPr/>
        </p:nvSpPr>
        <p:spPr>
          <a:xfrm>
            <a:off x="1036500" y="360875"/>
            <a:ext cx="743700" cy="829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1" name="Google Shape;1531;p101"/>
          <p:cNvSpPr/>
          <p:nvPr/>
        </p:nvSpPr>
        <p:spPr>
          <a:xfrm>
            <a:off x="1116750" y="282825"/>
            <a:ext cx="743700" cy="829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2" name="Google Shape;1532;p101"/>
          <p:cNvSpPr/>
          <p:nvPr/>
        </p:nvSpPr>
        <p:spPr>
          <a:xfrm>
            <a:off x="1206350" y="360875"/>
            <a:ext cx="743700" cy="829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3" name="Google Shape;1533;p101"/>
          <p:cNvSpPr/>
          <p:nvPr/>
        </p:nvSpPr>
        <p:spPr>
          <a:xfrm>
            <a:off x="1285300" y="437075"/>
            <a:ext cx="743700" cy="829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4" name="Google Shape;1534;p101"/>
          <p:cNvSpPr/>
          <p:nvPr/>
        </p:nvSpPr>
        <p:spPr>
          <a:xfrm>
            <a:off x="1364258" y="351629"/>
            <a:ext cx="743700" cy="829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5" name="Google Shape;1535;p101"/>
          <p:cNvSpPr/>
          <p:nvPr/>
        </p:nvSpPr>
        <p:spPr>
          <a:xfrm>
            <a:off x="1456050" y="282825"/>
            <a:ext cx="743700" cy="829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6" name="Google Shape;1536;p101"/>
          <p:cNvSpPr/>
          <p:nvPr/>
        </p:nvSpPr>
        <p:spPr>
          <a:xfrm>
            <a:off x="1525350" y="360873"/>
            <a:ext cx="743700" cy="829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7" name="Google Shape;1537;p101"/>
          <p:cNvSpPr/>
          <p:nvPr/>
        </p:nvSpPr>
        <p:spPr>
          <a:xfrm>
            <a:off x="1607975" y="437073"/>
            <a:ext cx="743700" cy="829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8" name="Google Shape;1538;p101"/>
          <p:cNvSpPr/>
          <p:nvPr/>
        </p:nvSpPr>
        <p:spPr>
          <a:xfrm>
            <a:off x="1673703" y="552148"/>
            <a:ext cx="743700" cy="829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9" name="Google Shape;1539;p101"/>
          <p:cNvSpPr/>
          <p:nvPr/>
        </p:nvSpPr>
        <p:spPr>
          <a:xfrm>
            <a:off x="1752658" y="482977"/>
            <a:ext cx="743700" cy="829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0" name="Google Shape;1540;p101"/>
          <p:cNvSpPr/>
          <p:nvPr/>
        </p:nvSpPr>
        <p:spPr>
          <a:xfrm>
            <a:off x="568175" y="353475"/>
            <a:ext cx="743700" cy="829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1" name="Google Shape;1541;p101"/>
          <p:cNvSpPr/>
          <p:nvPr/>
        </p:nvSpPr>
        <p:spPr>
          <a:xfrm>
            <a:off x="644375" y="277275"/>
            <a:ext cx="743700" cy="829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2" name="Google Shape;1542;p101"/>
          <p:cNvSpPr/>
          <p:nvPr/>
        </p:nvSpPr>
        <p:spPr>
          <a:xfrm>
            <a:off x="724625" y="199225"/>
            <a:ext cx="743700" cy="829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3" name="Google Shape;1543;p101"/>
          <p:cNvSpPr/>
          <p:nvPr/>
        </p:nvSpPr>
        <p:spPr>
          <a:xfrm>
            <a:off x="814225" y="277275"/>
            <a:ext cx="743700" cy="829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4" name="Google Shape;1544;p101"/>
          <p:cNvSpPr/>
          <p:nvPr/>
        </p:nvSpPr>
        <p:spPr>
          <a:xfrm>
            <a:off x="893175" y="353475"/>
            <a:ext cx="743700" cy="829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5" name="Google Shape;1545;p101"/>
          <p:cNvSpPr/>
          <p:nvPr/>
        </p:nvSpPr>
        <p:spPr>
          <a:xfrm>
            <a:off x="972133" y="268029"/>
            <a:ext cx="743700" cy="829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6" name="Google Shape;1546;p101"/>
          <p:cNvSpPr/>
          <p:nvPr/>
        </p:nvSpPr>
        <p:spPr>
          <a:xfrm>
            <a:off x="1063925" y="199225"/>
            <a:ext cx="743700" cy="829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7" name="Google Shape;1547;p101"/>
          <p:cNvSpPr/>
          <p:nvPr/>
        </p:nvSpPr>
        <p:spPr>
          <a:xfrm>
            <a:off x="1133225" y="277273"/>
            <a:ext cx="743700" cy="829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8" name="Google Shape;1548;p101"/>
          <p:cNvSpPr/>
          <p:nvPr/>
        </p:nvSpPr>
        <p:spPr>
          <a:xfrm>
            <a:off x="1215850" y="353473"/>
            <a:ext cx="743700" cy="829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9" name="Google Shape;1549;p101"/>
          <p:cNvSpPr/>
          <p:nvPr/>
        </p:nvSpPr>
        <p:spPr>
          <a:xfrm>
            <a:off x="1281578" y="468548"/>
            <a:ext cx="743700" cy="829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0" name="Google Shape;1550;p101"/>
          <p:cNvSpPr/>
          <p:nvPr/>
        </p:nvSpPr>
        <p:spPr>
          <a:xfrm>
            <a:off x="1360533" y="399377"/>
            <a:ext cx="743700" cy="829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1" name="Google Shape;1551;p101"/>
          <p:cNvSpPr/>
          <p:nvPr/>
        </p:nvSpPr>
        <p:spPr>
          <a:xfrm>
            <a:off x="1356475" y="155625"/>
            <a:ext cx="743700" cy="829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2" name="Google Shape;1552;p101"/>
          <p:cNvSpPr/>
          <p:nvPr/>
        </p:nvSpPr>
        <p:spPr>
          <a:xfrm>
            <a:off x="1432675" y="79425"/>
            <a:ext cx="743700" cy="829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3" name="Google Shape;1553;p101"/>
          <p:cNvSpPr/>
          <p:nvPr/>
        </p:nvSpPr>
        <p:spPr>
          <a:xfrm>
            <a:off x="1512925" y="1375"/>
            <a:ext cx="743700" cy="829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4" name="Google Shape;1554;p101"/>
          <p:cNvSpPr/>
          <p:nvPr/>
        </p:nvSpPr>
        <p:spPr>
          <a:xfrm>
            <a:off x="1602525" y="79425"/>
            <a:ext cx="743700" cy="829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5" name="Google Shape;1555;p101"/>
          <p:cNvSpPr/>
          <p:nvPr/>
        </p:nvSpPr>
        <p:spPr>
          <a:xfrm>
            <a:off x="1681475" y="155625"/>
            <a:ext cx="743700" cy="829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6" name="Google Shape;1556;p101"/>
          <p:cNvSpPr/>
          <p:nvPr/>
        </p:nvSpPr>
        <p:spPr>
          <a:xfrm>
            <a:off x="1760433" y="70179"/>
            <a:ext cx="743700" cy="829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7" name="Google Shape;1557;p101"/>
          <p:cNvSpPr/>
          <p:nvPr/>
        </p:nvSpPr>
        <p:spPr>
          <a:xfrm>
            <a:off x="1852225" y="1375"/>
            <a:ext cx="743700" cy="829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8" name="Google Shape;1558;p101"/>
          <p:cNvSpPr/>
          <p:nvPr/>
        </p:nvSpPr>
        <p:spPr>
          <a:xfrm>
            <a:off x="1921525" y="79423"/>
            <a:ext cx="743700" cy="829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9" name="Google Shape;1559;p101"/>
          <p:cNvSpPr/>
          <p:nvPr/>
        </p:nvSpPr>
        <p:spPr>
          <a:xfrm>
            <a:off x="2004150" y="155623"/>
            <a:ext cx="743700" cy="829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0" name="Google Shape;1560;p101"/>
          <p:cNvSpPr/>
          <p:nvPr/>
        </p:nvSpPr>
        <p:spPr>
          <a:xfrm>
            <a:off x="2069878" y="270698"/>
            <a:ext cx="743700" cy="829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1" name="Google Shape;1561;p101"/>
          <p:cNvSpPr/>
          <p:nvPr/>
        </p:nvSpPr>
        <p:spPr>
          <a:xfrm>
            <a:off x="487925" y="515125"/>
            <a:ext cx="743700" cy="829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2" name="Google Shape;1562;p101"/>
          <p:cNvSpPr/>
          <p:nvPr/>
        </p:nvSpPr>
        <p:spPr>
          <a:xfrm>
            <a:off x="564125" y="438925"/>
            <a:ext cx="743700" cy="829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3" name="Google Shape;1563;p101"/>
          <p:cNvSpPr/>
          <p:nvPr/>
        </p:nvSpPr>
        <p:spPr>
          <a:xfrm>
            <a:off x="644375" y="360875"/>
            <a:ext cx="743700" cy="829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4" name="Google Shape;1564;p101"/>
          <p:cNvSpPr/>
          <p:nvPr/>
        </p:nvSpPr>
        <p:spPr>
          <a:xfrm>
            <a:off x="733975" y="438925"/>
            <a:ext cx="743700" cy="829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5" name="Google Shape;1565;p101"/>
          <p:cNvSpPr/>
          <p:nvPr/>
        </p:nvSpPr>
        <p:spPr>
          <a:xfrm>
            <a:off x="812925" y="515125"/>
            <a:ext cx="743700" cy="829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6" name="Google Shape;1566;p101"/>
          <p:cNvSpPr/>
          <p:nvPr/>
        </p:nvSpPr>
        <p:spPr>
          <a:xfrm>
            <a:off x="891883" y="429679"/>
            <a:ext cx="743700" cy="829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7" name="Google Shape;1567;p101"/>
          <p:cNvSpPr/>
          <p:nvPr/>
        </p:nvSpPr>
        <p:spPr>
          <a:xfrm>
            <a:off x="983675" y="360875"/>
            <a:ext cx="743700" cy="829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8" name="Google Shape;1568;p101"/>
          <p:cNvSpPr/>
          <p:nvPr/>
        </p:nvSpPr>
        <p:spPr>
          <a:xfrm>
            <a:off x="1052975" y="438923"/>
            <a:ext cx="743700" cy="829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9" name="Google Shape;1569;p101"/>
          <p:cNvSpPr/>
          <p:nvPr/>
        </p:nvSpPr>
        <p:spPr>
          <a:xfrm>
            <a:off x="1135600" y="362723"/>
            <a:ext cx="743700" cy="829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0" name="Google Shape;1570;p101"/>
          <p:cNvSpPr/>
          <p:nvPr/>
        </p:nvSpPr>
        <p:spPr>
          <a:xfrm>
            <a:off x="418050" y="241075"/>
            <a:ext cx="743700" cy="829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1" name="Google Shape;1571;p101"/>
          <p:cNvSpPr/>
          <p:nvPr/>
        </p:nvSpPr>
        <p:spPr>
          <a:xfrm>
            <a:off x="494250" y="164875"/>
            <a:ext cx="743700" cy="829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2" name="Google Shape;1572;p101"/>
          <p:cNvSpPr/>
          <p:nvPr/>
        </p:nvSpPr>
        <p:spPr>
          <a:xfrm>
            <a:off x="574500" y="86825"/>
            <a:ext cx="743700" cy="829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3" name="Google Shape;1573;p101"/>
          <p:cNvSpPr/>
          <p:nvPr/>
        </p:nvSpPr>
        <p:spPr>
          <a:xfrm>
            <a:off x="664100" y="164875"/>
            <a:ext cx="743700" cy="829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4" name="Google Shape;1574;p101"/>
          <p:cNvSpPr/>
          <p:nvPr/>
        </p:nvSpPr>
        <p:spPr>
          <a:xfrm>
            <a:off x="743050" y="241075"/>
            <a:ext cx="743700" cy="829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5" name="Google Shape;1575;p101"/>
          <p:cNvSpPr/>
          <p:nvPr/>
        </p:nvSpPr>
        <p:spPr>
          <a:xfrm>
            <a:off x="822008" y="155629"/>
            <a:ext cx="743700" cy="829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6" name="Google Shape;1576;p101"/>
          <p:cNvSpPr/>
          <p:nvPr/>
        </p:nvSpPr>
        <p:spPr>
          <a:xfrm>
            <a:off x="913800" y="86825"/>
            <a:ext cx="743700" cy="829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7" name="Google Shape;1577;p101"/>
          <p:cNvSpPr/>
          <p:nvPr/>
        </p:nvSpPr>
        <p:spPr>
          <a:xfrm>
            <a:off x="983100" y="164873"/>
            <a:ext cx="743700" cy="829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8" name="Google Shape;1578;p101"/>
          <p:cNvSpPr/>
          <p:nvPr/>
        </p:nvSpPr>
        <p:spPr>
          <a:xfrm>
            <a:off x="1065725" y="241073"/>
            <a:ext cx="743700" cy="829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9" name="Google Shape;1579;p101"/>
          <p:cNvSpPr/>
          <p:nvPr/>
        </p:nvSpPr>
        <p:spPr>
          <a:xfrm>
            <a:off x="1131453" y="356148"/>
            <a:ext cx="743700" cy="829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0" name="Google Shape;1580;p101"/>
          <p:cNvSpPr/>
          <p:nvPr/>
        </p:nvSpPr>
        <p:spPr>
          <a:xfrm>
            <a:off x="1210408" y="286977"/>
            <a:ext cx="743700" cy="829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1" name="Google Shape;1581;p101"/>
          <p:cNvSpPr/>
          <p:nvPr/>
        </p:nvSpPr>
        <p:spPr>
          <a:xfrm>
            <a:off x="1277525" y="365025"/>
            <a:ext cx="743700" cy="829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2" name="Google Shape;1582;p101"/>
          <p:cNvSpPr/>
          <p:nvPr/>
        </p:nvSpPr>
        <p:spPr>
          <a:xfrm>
            <a:off x="1353725" y="288825"/>
            <a:ext cx="743700" cy="829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3" name="Google Shape;1583;p101"/>
          <p:cNvSpPr/>
          <p:nvPr/>
        </p:nvSpPr>
        <p:spPr>
          <a:xfrm>
            <a:off x="1433975" y="210775"/>
            <a:ext cx="743700" cy="829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4" name="Google Shape;1584;p101"/>
          <p:cNvSpPr/>
          <p:nvPr/>
        </p:nvSpPr>
        <p:spPr>
          <a:xfrm>
            <a:off x="1523575" y="288825"/>
            <a:ext cx="743700" cy="829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5" name="Google Shape;1585;p101"/>
          <p:cNvSpPr/>
          <p:nvPr/>
        </p:nvSpPr>
        <p:spPr>
          <a:xfrm>
            <a:off x="1602525" y="365025"/>
            <a:ext cx="743700" cy="829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6" name="Google Shape;1586;p101"/>
          <p:cNvSpPr/>
          <p:nvPr/>
        </p:nvSpPr>
        <p:spPr>
          <a:xfrm>
            <a:off x="1681483" y="279579"/>
            <a:ext cx="743700" cy="829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7" name="Google Shape;1587;p101"/>
          <p:cNvSpPr/>
          <p:nvPr/>
        </p:nvSpPr>
        <p:spPr>
          <a:xfrm>
            <a:off x="1773275" y="210775"/>
            <a:ext cx="743700" cy="829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8" name="Google Shape;1588;p101"/>
          <p:cNvSpPr/>
          <p:nvPr/>
        </p:nvSpPr>
        <p:spPr>
          <a:xfrm>
            <a:off x="1842575" y="288823"/>
            <a:ext cx="743700" cy="829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9" name="Google Shape;1589;p101"/>
          <p:cNvSpPr/>
          <p:nvPr/>
        </p:nvSpPr>
        <p:spPr>
          <a:xfrm>
            <a:off x="1925200" y="365023"/>
            <a:ext cx="743700" cy="829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0" name="Google Shape;1590;p101"/>
          <p:cNvSpPr/>
          <p:nvPr/>
        </p:nvSpPr>
        <p:spPr>
          <a:xfrm>
            <a:off x="1990928" y="480098"/>
            <a:ext cx="743700" cy="829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1" name="Google Shape;1591;p101"/>
          <p:cNvSpPr/>
          <p:nvPr/>
        </p:nvSpPr>
        <p:spPr>
          <a:xfrm>
            <a:off x="2069883" y="410927"/>
            <a:ext cx="743700" cy="829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2" name="Google Shape;1592;p101"/>
          <p:cNvSpPr/>
          <p:nvPr/>
        </p:nvSpPr>
        <p:spPr>
          <a:xfrm>
            <a:off x="1372950" y="1293525"/>
            <a:ext cx="357900" cy="3672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B5394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3" name="Google Shape;1593;p101"/>
          <p:cNvSpPr/>
          <p:nvPr/>
        </p:nvSpPr>
        <p:spPr>
          <a:xfrm>
            <a:off x="2202096" y="576000"/>
            <a:ext cx="477300" cy="477300"/>
          </a:xfrm>
          <a:prstGeom prst="donut">
            <a:avLst>
              <a:gd name="adj" fmla="val 25000"/>
            </a:avLst>
          </a:prstGeom>
          <a:solidFill>
            <a:srgbClr val="00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94" name="Google Shape;1594;p101"/>
          <p:cNvPicPr preferRelativeResize="0"/>
          <p:nvPr/>
        </p:nvPicPr>
        <p:blipFill rotWithShape="1">
          <a:blip r:embed="rId4">
            <a:alphaModFix/>
          </a:blip>
          <a:srcRect l="9652" r="11420"/>
          <a:stretch/>
        </p:blipFill>
        <p:spPr>
          <a:xfrm>
            <a:off x="875966" y="2065236"/>
            <a:ext cx="1368475" cy="114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p102"/>
          <p:cNvSpPr/>
          <p:nvPr/>
        </p:nvSpPr>
        <p:spPr>
          <a:xfrm>
            <a:off x="3014450" y="1229550"/>
            <a:ext cx="3477300" cy="26844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00" name="Google Shape;1600;p102"/>
          <p:cNvPicPr preferRelativeResize="0"/>
          <p:nvPr/>
        </p:nvPicPr>
        <p:blipFill rotWithShape="1">
          <a:blip r:embed="rId3">
            <a:alphaModFix/>
          </a:blip>
          <a:srcRect l="13024" r="12928"/>
          <a:stretch/>
        </p:blipFill>
        <p:spPr>
          <a:xfrm>
            <a:off x="3093369" y="1310931"/>
            <a:ext cx="3319476" cy="2521650"/>
          </a:xfrm>
          <a:prstGeom prst="rect">
            <a:avLst/>
          </a:prstGeom>
          <a:noFill/>
          <a:ln>
            <a:noFill/>
          </a:ln>
        </p:spPr>
      </p:pic>
      <p:sp>
        <p:nvSpPr>
          <p:cNvPr id="1601" name="Google Shape;1601;p102"/>
          <p:cNvSpPr/>
          <p:nvPr/>
        </p:nvSpPr>
        <p:spPr>
          <a:xfrm>
            <a:off x="762300" y="1839775"/>
            <a:ext cx="1579200" cy="15792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2" name="Google Shape;1602;p102"/>
          <p:cNvSpPr txBox="1"/>
          <p:nvPr/>
        </p:nvSpPr>
        <p:spPr>
          <a:xfrm>
            <a:off x="964350" y="3434550"/>
            <a:ext cx="1175100" cy="3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latin typeface="Lato"/>
                <a:ea typeface="Lato"/>
                <a:cs typeface="Lato"/>
                <a:sym typeface="Lato"/>
              </a:rPr>
              <a:t>Model</a:t>
            </a:r>
            <a:endParaRPr sz="1700"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03" name="Google Shape;1603;p102"/>
          <p:cNvSpPr/>
          <p:nvPr/>
        </p:nvSpPr>
        <p:spPr>
          <a:xfrm>
            <a:off x="2448500" y="2468875"/>
            <a:ext cx="495900" cy="3210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B5394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4" name="Google Shape;1604;p102"/>
          <p:cNvSpPr/>
          <p:nvPr/>
        </p:nvSpPr>
        <p:spPr>
          <a:xfrm>
            <a:off x="807900" y="284675"/>
            <a:ext cx="743700" cy="829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5" name="Google Shape;1605;p102"/>
          <p:cNvSpPr/>
          <p:nvPr/>
        </p:nvSpPr>
        <p:spPr>
          <a:xfrm>
            <a:off x="884100" y="208475"/>
            <a:ext cx="743700" cy="829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6" name="Google Shape;1606;p102"/>
          <p:cNvSpPr/>
          <p:nvPr/>
        </p:nvSpPr>
        <p:spPr>
          <a:xfrm>
            <a:off x="964350" y="130425"/>
            <a:ext cx="743700" cy="829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7" name="Google Shape;1607;p102"/>
          <p:cNvSpPr/>
          <p:nvPr/>
        </p:nvSpPr>
        <p:spPr>
          <a:xfrm>
            <a:off x="1053950" y="208475"/>
            <a:ext cx="743700" cy="829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8" name="Google Shape;1608;p102"/>
          <p:cNvSpPr/>
          <p:nvPr/>
        </p:nvSpPr>
        <p:spPr>
          <a:xfrm>
            <a:off x="1132900" y="284675"/>
            <a:ext cx="743700" cy="829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9" name="Google Shape;1609;p102"/>
          <p:cNvSpPr/>
          <p:nvPr/>
        </p:nvSpPr>
        <p:spPr>
          <a:xfrm>
            <a:off x="1211858" y="199229"/>
            <a:ext cx="743700" cy="829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0" name="Google Shape;1610;p102"/>
          <p:cNvSpPr/>
          <p:nvPr/>
        </p:nvSpPr>
        <p:spPr>
          <a:xfrm>
            <a:off x="1303650" y="130425"/>
            <a:ext cx="743700" cy="829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1" name="Google Shape;1611;p102"/>
          <p:cNvSpPr/>
          <p:nvPr/>
        </p:nvSpPr>
        <p:spPr>
          <a:xfrm>
            <a:off x="1372950" y="208473"/>
            <a:ext cx="743700" cy="829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2" name="Google Shape;1612;p102"/>
          <p:cNvSpPr/>
          <p:nvPr/>
        </p:nvSpPr>
        <p:spPr>
          <a:xfrm>
            <a:off x="1455575" y="284673"/>
            <a:ext cx="743700" cy="829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3" name="Google Shape;1613;p102"/>
          <p:cNvSpPr/>
          <p:nvPr/>
        </p:nvSpPr>
        <p:spPr>
          <a:xfrm>
            <a:off x="1521303" y="399748"/>
            <a:ext cx="743700" cy="829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4" name="Google Shape;1614;p102"/>
          <p:cNvSpPr/>
          <p:nvPr/>
        </p:nvSpPr>
        <p:spPr>
          <a:xfrm>
            <a:off x="1600258" y="330577"/>
            <a:ext cx="743700" cy="829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5" name="Google Shape;1615;p102"/>
          <p:cNvSpPr/>
          <p:nvPr/>
        </p:nvSpPr>
        <p:spPr>
          <a:xfrm>
            <a:off x="960300" y="437075"/>
            <a:ext cx="743700" cy="829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6" name="Google Shape;1616;p102"/>
          <p:cNvSpPr/>
          <p:nvPr/>
        </p:nvSpPr>
        <p:spPr>
          <a:xfrm>
            <a:off x="1036500" y="360875"/>
            <a:ext cx="743700" cy="829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7" name="Google Shape;1617;p102"/>
          <p:cNvSpPr/>
          <p:nvPr/>
        </p:nvSpPr>
        <p:spPr>
          <a:xfrm>
            <a:off x="1116750" y="282825"/>
            <a:ext cx="743700" cy="829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8" name="Google Shape;1618;p102"/>
          <p:cNvSpPr/>
          <p:nvPr/>
        </p:nvSpPr>
        <p:spPr>
          <a:xfrm>
            <a:off x="1206350" y="360875"/>
            <a:ext cx="743700" cy="829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9" name="Google Shape;1619;p102"/>
          <p:cNvSpPr/>
          <p:nvPr/>
        </p:nvSpPr>
        <p:spPr>
          <a:xfrm>
            <a:off x="1285300" y="437075"/>
            <a:ext cx="743700" cy="829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0" name="Google Shape;1620;p102"/>
          <p:cNvSpPr/>
          <p:nvPr/>
        </p:nvSpPr>
        <p:spPr>
          <a:xfrm>
            <a:off x="1364258" y="351629"/>
            <a:ext cx="743700" cy="829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1" name="Google Shape;1621;p102"/>
          <p:cNvSpPr/>
          <p:nvPr/>
        </p:nvSpPr>
        <p:spPr>
          <a:xfrm>
            <a:off x="1456050" y="282825"/>
            <a:ext cx="743700" cy="829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2" name="Google Shape;1622;p102"/>
          <p:cNvSpPr/>
          <p:nvPr/>
        </p:nvSpPr>
        <p:spPr>
          <a:xfrm>
            <a:off x="1525350" y="360873"/>
            <a:ext cx="743700" cy="829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3" name="Google Shape;1623;p102"/>
          <p:cNvSpPr/>
          <p:nvPr/>
        </p:nvSpPr>
        <p:spPr>
          <a:xfrm>
            <a:off x="1607975" y="437073"/>
            <a:ext cx="743700" cy="829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4" name="Google Shape;1624;p102"/>
          <p:cNvSpPr/>
          <p:nvPr/>
        </p:nvSpPr>
        <p:spPr>
          <a:xfrm>
            <a:off x="1673703" y="552148"/>
            <a:ext cx="743700" cy="829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5" name="Google Shape;1625;p102"/>
          <p:cNvSpPr/>
          <p:nvPr/>
        </p:nvSpPr>
        <p:spPr>
          <a:xfrm>
            <a:off x="1752658" y="482977"/>
            <a:ext cx="743700" cy="829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6" name="Google Shape;1626;p102"/>
          <p:cNvSpPr/>
          <p:nvPr/>
        </p:nvSpPr>
        <p:spPr>
          <a:xfrm>
            <a:off x="568175" y="353475"/>
            <a:ext cx="743700" cy="829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7" name="Google Shape;1627;p102"/>
          <p:cNvSpPr/>
          <p:nvPr/>
        </p:nvSpPr>
        <p:spPr>
          <a:xfrm>
            <a:off x="644375" y="277275"/>
            <a:ext cx="743700" cy="829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8" name="Google Shape;1628;p102"/>
          <p:cNvSpPr/>
          <p:nvPr/>
        </p:nvSpPr>
        <p:spPr>
          <a:xfrm>
            <a:off x="724625" y="199225"/>
            <a:ext cx="743700" cy="829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9" name="Google Shape;1629;p102"/>
          <p:cNvSpPr/>
          <p:nvPr/>
        </p:nvSpPr>
        <p:spPr>
          <a:xfrm>
            <a:off x="814225" y="277275"/>
            <a:ext cx="743700" cy="829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0" name="Google Shape;1630;p102"/>
          <p:cNvSpPr/>
          <p:nvPr/>
        </p:nvSpPr>
        <p:spPr>
          <a:xfrm>
            <a:off x="893175" y="353475"/>
            <a:ext cx="743700" cy="829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1" name="Google Shape;1631;p102"/>
          <p:cNvSpPr/>
          <p:nvPr/>
        </p:nvSpPr>
        <p:spPr>
          <a:xfrm>
            <a:off x="972133" y="268029"/>
            <a:ext cx="743700" cy="829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2" name="Google Shape;1632;p102"/>
          <p:cNvSpPr/>
          <p:nvPr/>
        </p:nvSpPr>
        <p:spPr>
          <a:xfrm>
            <a:off x="1063925" y="199225"/>
            <a:ext cx="743700" cy="829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3" name="Google Shape;1633;p102"/>
          <p:cNvSpPr/>
          <p:nvPr/>
        </p:nvSpPr>
        <p:spPr>
          <a:xfrm>
            <a:off x="1133225" y="277273"/>
            <a:ext cx="743700" cy="829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4" name="Google Shape;1634;p102"/>
          <p:cNvSpPr/>
          <p:nvPr/>
        </p:nvSpPr>
        <p:spPr>
          <a:xfrm>
            <a:off x="1215850" y="353473"/>
            <a:ext cx="743700" cy="829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5" name="Google Shape;1635;p102"/>
          <p:cNvSpPr/>
          <p:nvPr/>
        </p:nvSpPr>
        <p:spPr>
          <a:xfrm>
            <a:off x="1281578" y="468548"/>
            <a:ext cx="743700" cy="829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6" name="Google Shape;1636;p102"/>
          <p:cNvSpPr/>
          <p:nvPr/>
        </p:nvSpPr>
        <p:spPr>
          <a:xfrm>
            <a:off x="1360533" y="399377"/>
            <a:ext cx="743700" cy="829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7" name="Google Shape;1637;p102"/>
          <p:cNvSpPr/>
          <p:nvPr/>
        </p:nvSpPr>
        <p:spPr>
          <a:xfrm>
            <a:off x="1356475" y="155625"/>
            <a:ext cx="743700" cy="829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8" name="Google Shape;1638;p102"/>
          <p:cNvSpPr/>
          <p:nvPr/>
        </p:nvSpPr>
        <p:spPr>
          <a:xfrm>
            <a:off x="1432675" y="79425"/>
            <a:ext cx="743700" cy="829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9" name="Google Shape;1639;p102"/>
          <p:cNvSpPr/>
          <p:nvPr/>
        </p:nvSpPr>
        <p:spPr>
          <a:xfrm>
            <a:off x="1512925" y="1375"/>
            <a:ext cx="743700" cy="829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0" name="Google Shape;1640;p102"/>
          <p:cNvSpPr/>
          <p:nvPr/>
        </p:nvSpPr>
        <p:spPr>
          <a:xfrm>
            <a:off x="1602525" y="79425"/>
            <a:ext cx="743700" cy="829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1" name="Google Shape;1641;p102"/>
          <p:cNvSpPr/>
          <p:nvPr/>
        </p:nvSpPr>
        <p:spPr>
          <a:xfrm>
            <a:off x="1681475" y="155625"/>
            <a:ext cx="743700" cy="829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2" name="Google Shape;1642;p102"/>
          <p:cNvSpPr/>
          <p:nvPr/>
        </p:nvSpPr>
        <p:spPr>
          <a:xfrm>
            <a:off x="1760433" y="70179"/>
            <a:ext cx="743700" cy="829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3" name="Google Shape;1643;p102"/>
          <p:cNvSpPr/>
          <p:nvPr/>
        </p:nvSpPr>
        <p:spPr>
          <a:xfrm>
            <a:off x="1852225" y="1375"/>
            <a:ext cx="743700" cy="829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4" name="Google Shape;1644;p102"/>
          <p:cNvSpPr/>
          <p:nvPr/>
        </p:nvSpPr>
        <p:spPr>
          <a:xfrm>
            <a:off x="1921525" y="79423"/>
            <a:ext cx="743700" cy="829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5" name="Google Shape;1645;p102"/>
          <p:cNvSpPr/>
          <p:nvPr/>
        </p:nvSpPr>
        <p:spPr>
          <a:xfrm>
            <a:off x="2004150" y="155623"/>
            <a:ext cx="743700" cy="829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6" name="Google Shape;1646;p102"/>
          <p:cNvSpPr/>
          <p:nvPr/>
        </p:nvSpPr>
        <p:spPr>
          <a:xfrm>
            <a:off x="2069878" y="270698"/>
            <a:ext cx="743700" cy="829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7" name="Google Shape;1647;p102"/>
          <p:cNvSpPr/>
          <p:nvPr/>
        </p:nvSpPr>
        <p:spPr>
          <a:xfrm>
            <a:off x="487925" y="515125"/>
            <a:ext cx="743700" cy="829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8" name="Google Shape;1648;p102"/>
          <p:cNvSpPr/>
          <p:nvPr/>
        </p:nvSpPr>
        <p:spPr>
          <a:xfrm>
            <a:off x="564125" y="438925"/>
            <a:ext cx="743700" cy="829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9" name="Google Shape;1649;p102"/>
          <p:cNvSpPr/>
          <p:nvPr/>
        </p:nvSpPr>
        <p:spPr>
          <a:xfrm>
            <a:off x="644375" y="360875"/>
            <a:ext cx="743700" cy="829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0" name="Google Shape;1650;p102"/>
          <p:cNvSpPr/>
          <p:nvPr/>
        </p:nvSpPr>
        <p:spPr>
          <a:xfrm>
            <a:off x="733975" y="438925"/>
            <a:ext cx="743700" cy="829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1" name="Google Shape;1651;p102"/>
          <p:cNvSpPr/>
          <p:nvPr/>
        </p:nvSpPr>
        <p:spPr>
          <a:xfrm>
            <a:off x="812925" y="515125"/>
            <a:ext cx="743700" cy="829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2" name="Google Shape;1652;p102"/>
          <p:cNvSpPr/>
          <p:nvPr/>
        </p:nvSpPr>
        <p:spPr>
          <a:xfrm>
            <a:off x="891883" y="429679"/>
            <a:ext cx="743700" cy="829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3" name="Google Shape;1653;p102"/>
          <p:cNvSpPr/>
          <p:nvPr/>
        </p:nvSpPr>
        <p:spPr>
          <a:xfrm>
            <a:off x="983675" y="360875"/>
            <a:ext cx="743700" cy="829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4" name="Google Shape;1654;p102"/>
          <p:cNvSpPr/>
          <p:nvPr/>
        </p:nvSpPr>
        <p:spPr>
          <a:xfrm>
            <a:off x="1052975" y="438923"/>
            <a:ext cx="743700" cy="829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5" name="Google Shape;1655;p102"/>
          <p:cNvSpPr/>
          <p:nvPr/>
        </p:nvSpPr>
        <p:spPr>
          <a:xfrm>
            <a:off x="1135600" y="362723"/>
            <a:ext cx="743700" cy="829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6" name="Google Shape;1656;p102"/>
          <p:cNvSpPr/>
          <p:nvPr/>
        </p:nvSpPr>
        <p:spPr>
          <a:xfrm>
            <a:off x="418050" y="241075"/>
            <a:ext cx="743700" cy="829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7" name="Google Shape;1657;p102"/>
          <p:cNvSpPr/>
          <p:nvPr/>
        </p:nvSpPr>
        <p:spPr>
          <a:xfrm>
            <a:off x="494250" y="164875"/>
            <a:ext cx="743700" cy="829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8" name="Google Shape;1658;p102"/>
          <p:cNvSpPr/>
          <p:nvPr/>
        </p:nvSpPr>
        <p:spPr>
          <a:xfrm>
            <a:off x="574500" y="86825"/>
            <a:ext cx="743700" cy="829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9" name="Google Shape;1659;p102"/>
          <p:cNvSpPr/>
          <p:nvPr/>
        </p:nvSpPr>
        <p:spPr>
          <a:xfrm>
            <a:off x="664100" y="164875"/>
            <a:ext cx="743700" cy="829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0" name="Google Shape;1660;p102"/>
          <p:cNvSpPr/>
          <p:nvPr/>
        </p:nvSpPr>
        <p:spPr>
          <a:xfrm>
            <a:off x="743050" y="241075"/>
            <a:ext cx="743700" cy="829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1" name="Google Shape;1661;p102"/>
          <p:cNvSpPr/>
          <p:nvPr/>
        </p:nvSpPr>
        <p:spPr>
          <a:xfrm>
            <a:off x="822008" y="155629"/>
            <a:ext cx="743700" cy="829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2" name="Google Shape;1662;p102"/>
          <p:cNvSpPr/>
          <p:nvPr/>
        </p:nvSpPr>
        <p:spPr>
          <a:xfrm>
            <a:off x="913800" y="86825"/>
            <a:ext cx="743700" cy="829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3" name="Google Shape;1663;p102"/>
          <p:cNvSpPr/>
          <p:nvPr/>
        </p:nvSpPr>
        <p:spPr>
          <a:xfrm>
            <a:off x="983100" y="164873"/>
            <a:ext cx="743700" cy="829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4" name="Google Shape;1664;p102"/>
          <p:cNvSpPr/>
          <p:nvPr/>
        </p:nvSpPr>
        <p:spPr>
          <a:xfrm>
            <a:off x="1065725" y="241073"/>
            <a:ext cx="743700" cy="829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5" name="Google Shape;1665;p102"/>
          <p:cNvSpPr/>
          <p:nvPr/>
        </p:nvSpPr>
        <p:spPr>
          <a:xfrm>
            <a:off x="1131453" y="356148"/>
            <a:ext cx="743700" cy="829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6" name="Google Shape;1666;p102"/>
          <p:cNvSpPr/>
          <p:nvPr/>
        </p:nvSpPr>
        <p:spPr>
          <a:xfrm>
            <a:off x="1210408" y="286977"/>
            <a:ext cx="743700" cy="829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7" name="Google Shape;1667;p102"/>
          <p:cNvSpPr/>
          <p:nvPr/>
        </p:nvSpPr>
        <p:spPr>
          <a:xfrm>
            <a:off x="1277525" y="365025"/>
            <a:ext cx="743700" cy="829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8" name="Google Shape;1668;p102"/>
          <p:cNvSpPr/>
          <p:nvPr/>
        </p:nvSpPr>
        <p:spPr>
          <a:xfrm>
            <a:off x="1353725" y="288825"/>
            <a:ext cx="743700" cy="829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9" name="Google Shape;1669;p102"/>
          <p:cNvSpPr/>
          <p:nvPr/>
        </p:nvSpPr>
        <p:spPr>
          <a:xfrm>
            <a:off x="1433975" y="210775"/>
            <a:ext cx="743700" cy="829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0" name="Google Shape;1670;p102"/>
          <p:cNvSpPr/>
          <p:nvPr/>
        </p:nvSpPr>
        <p:spPr>
          <a:xfrm>
            <a:off x="1523575" y="288825"/>
            <a:ext cx="743700" cy="829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1" name="Google Shape;1671;p102"/>
          <p:cNvSpPr/>
          <p:nvPr/>
        </p:nvSpPr>
        <p:spPr>
          <a:xfrm>
            <a:off x="1602525" y="365025"/>
            <a:ext cx="743700" cy="829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2" name="Google Shape;1672;p102"/>
          <p:cNvSpPr/>
          <p:nvPr/>
        </p:nvSpPr>
        <p:spPr>
          <a:xfrm>
            <a:off x="1681483" y="279579"/>
            <a:ext cx="743700" cy="829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3" name="Google Shape;1673;p102"/>
          <p:cNvSpPr/>
          <p:nvPr/>
        </p:nvSpPr>
        <p:spPr>
          <a:xfrm>
            <a:off x="1773275" y="210775"/>
            <a:ext cx="743700" cy="829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4" name="Google Shape;1674;p102"/>
          <p:cNvSpPr/>
          <p:nvPr/>
        </p:nvSpPr>
        <p:spPr>
          <a:xfrm>
            <a:off x="1842575" y="288823"/>
            <a:ext cx="743700" cy="829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5" name="Google Shape;1675;p102"/>
          <p:cNvSpPr/>
          <p:nvPr/>
        </p:nvSpPr>
        <p:spPr>
          <a:xfrm>
            <a:off x="1925200" y="365023"/>
            <a:ext cx="743700" cy="829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6" name="Google Shape;1676;p102"/>
          <p:cNvSpPr/>
          <p:nvPr/>
        </p:nvSpPr>
        <p:spPr>
          <a:xfrm>
            <a:off x="1990928" y="480098"/>
            <a:ext cx="743700" cy="829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7" name="Google Shape;1677;p102"/>
          <p:cNvSpPr/>
          <p:nvPr/>
        </p:nvSpPr>
        <p:spPr>
          <a:xfrm>
            <a:off x="2069883" y="410927"/>
            <a:ext cx="743700" cy="829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8" name="Google Shape;1678;p102"/>
          <p:cNvSpPr/>
          <p:nvPr/>
        </p:nvSpPr>
        <p:spPr>
          <a:xfrm>
            <a:off x="1372950" y="1293525"/>
            <a:ext cx="357900" cy="3672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B5394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9" name="Google Shape;1679;p102"/>
          <p:cNvSpPr/>
          <p:nvPr/>
        </p:nvSpPr>
        <p:spPr>
          <a:xfrm>
            <a:off x="2202096" y="576000"/>
            <a:ext cx="477300" cy="477300"/>
          </a:xfrm>
          <a:prstGeom prst="donut">
            <a:avLst>
              <a:gd name="adj" fmla="val 25000"/>
            </a:avLst>
          </a:prstGeom>
          <a:solidFill>
            <a:srgbClr val="00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0" name="Google Shape;1680;p102"/>
          <p:cNvSpPr/>
          <p:nvPr/>
        </p:nvSpPr>
        <p:spPr>
          <a:xfrm>
            <a:off x="936250" y="2089475"/>
            <a:ext cx="1235400" cy="106860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3"/>
          <p:cNvSpPr/>
          <p:nvPr/>
        </p:nvSpPr>
        <p:spPr>
          <a:xfrm>
            <a:off x="1637325" y="1546856"/>
            <a:ext cx="5869500" cy="1779900"/>
          </a:xfrm>
          <a:prstGeom prst="rect">
            <a:avLst/>
          </a:prstGeom>
          <a:solidFill>
            <a:srgbClr val="45818E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Building a model</a:t>
            </a:r>
            <a:endParaRPr sz="36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103"/>
          <p:cNvSpPr/>
          <p:nvPr/>
        </p:nvSpPr>
        <p:spPr>
          <a:xfrm>
            <a:off x="3014450" y="1229550"/>
            <a:ext cx="3477300" cy="26844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86" name="Google Shape;1686;p103"/>
          <p:cNvPicPr preferRelativeResize="0"/>
          <p:nvPr/>
        </p:nvPicPr>
        <p:blipFill rotWithShape="1">
          <a:blip r:embed="rId3">
            <a:alphaModFix/>
          </a:blip>
          <a:srcRect l="13024" r="12928"/>
          <a:stretch/>
        </p:blipFill>
        <p:spPr>
          <a:xfrm>
            <a:off x="3093369" y="1310931"/>
            <a:ext cx="3319476" cy="2521650"/>
          </a:xfrm>
          <a:prstGeom prst="rect">
            <a:avLst/>
          </a:prstGeom>
          <a:noFill/>
          <a:ln>
            <a:noFill/>
          </a:ln>
        </p:spPr>
      </p:pic>
      <p:sp>
        <p:nvSpPr>
          <p:cNvPr id="1687" name="Google Shape;1687;p103"/>
          <p:cNvSpPr/>
          <p:nvPr/>
        </p:nvSpPr>
        <p:spPr>
          <a:xfrm>
            <a:off x="6617650" y="2467500"/>
            <a:ext cx="495900" cy="3210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B5394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88" name="Google Shape;1688;p103"/>
          <p:cNvGrpSpPr/>
          <p:nvPr/>
        </p:nvGrpSpPr>
        <p:grpSpPr>
          <a:xfrm>
            <a:off x="7220550" y="1838400"/>
            <a:ext cx="1579200" cy="1961975"/>
            <a:chOff x="7220550" y="1838400"/>
            <a:chExt cx="1579200" cy="1961975"/>
          </a:xfrm>
        </p:grpSpPr>
        <p:sp>
          <p:nvSpPr>
            <p:cNvPr id="1689" name="Google Shape;1689;p103"/>
            <p:cNvSpPr/>
            <p:nvPr/>
          </p:nvSpPr>
          <p:spPr>
            <a:xfrm flipH="1">
              <a:off x="7220550" y="1838400"/>
              <a:ext cx="1579200" cy="1579200"/>
            </a:xfrm>
            <a:prstGeom prst="rect">
              <a:avLst/>
            </a:prstGeom>
            <a:solidFill>
              <a:srgbClr val="FFFFFF"/>
            </a:solidFill>
            <a:ln w="19050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103"/>
            <p:cNvSpPr txBox="1"/>
            <p:nvPr/>
          </p:nvSpPr>
          <p:spPr>
            <a:xfrm flipH="1">
              <a:off x="7307900" y="3433175"/>
              <a:ext cx="1404600" cy="36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b="1">
                  <a:latin typeface="Lato"/>
                  <a:ea typeface="Lato"/>
                  <a:cs typeface="Lato"/>
                  <a:sym typeface="Lato"/>
                </a:rPr>
                <a:t>Duplicated</a:t>
              </a:r>
              <a:br>
                <a:rPr lang="en" sz="1700" b="1">
                  <a:latin typeface="Lato"/>
                  <a:ea typeface="Lato"/>
                  <a:cs typeface="Lato"/>
                  <a:sym typeface="Lato"/>
                </a:rPr>
              </a:br>
              <a:r>
                <a:rPr lang="en" sz="1700" b="1">
                  <a:latin typeface="Lato"/>
                  <a:ea typeface="Lato"/>
                  <a:cs typeface="Lato"/>
                  <a:sym typeface="Lato"/>
                </a:rPr>
                <a:t>Model</a:t>
              </a:r>
              <a:endParaRPr sz="1700" b="1"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691" name="Google Shape;1691;p103"/>
            <p:cNvSpPr/>
            <p:nvPr/>
          </p:nvSpPr>
          <p:spPr>
            <a:xfrm flipH="1">
              <a:off x="7390400" y="2088100"/>
              <a:ext cx="1235400" cy="1068600"/>
            </a:xfrm>
            <a:prstGeom prst="triangle">
              <a:avLst>
                <a:gd name="adj" fmla="val 50000"/>
              </a:avLst>
            </a:prstGeom>
            <a:solidFill>
              <a:schemeClr val="accen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92" name="Google Shape;1692;p103"/>
          <p:cNvSpPr/>
          <p:nvPr/>
        </p:nvSpPr>
        <p:spPr>
          <a:xfrm>
            <a:off x="762300" y="1839775"/>
            <a:ext cx="1579200" cy="15792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3" name="Google Shape;1693;p103"/>
          <p:cNvSpPr txBox="1"/>
          <p:nvPr/>
        </p:nvSpPr>
        <p:spPr>
          <a:xfrm>
            <a:off x="964350" y="3434550"/>
            <a:ext cx="1175100" cy="3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latin typeface="Lato"/>
                <a:ea typeface="Lato"/>
                <a:cs typeface="Lato"/>
                <a:sym typeface="Lato"/>
              </a:rPr>
              <a:t>Model</a:t>
            </a:r>
            <a:endParaRPr sz="1700"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94" name="Google Shape;1694;p103"/>
          <p:cNvSpPr/>
          <p:nvPr/>
        </p:nvSpPr>
        <p:spPr>
          <a:xfrm>
            <a:off x="2448500" y="2468875"/>
            <a:ext cx="495900" cy="3210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B5394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5" name="Google Shape;1695;p103"/>
          <p:cNvSpPr/>
          <p:nvPr/>
        </p:nvSpPr>
        <p:spPr>
          <a:xfrm>
            <a:off x="936250" y="2089475"/>
            <a:ext cx="1235400" cy="106860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0" name="Google Shape;1700;p104"/>
          <p:cNvSpPr/>
          <p:nvPr/>
        </p:nvSpPr>
        <p:spPr>
          <a:xfrm>
            <a:off x="3014450" y="1229550"/>
            <a:ext cx="3477300" cy="26844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01" name="Google Shape;1701;p104"/>
          <p:cNvPicPr preferRelativeResize="0"/>
          <p:nvPr/>
        </p:nvPicPr>
        <p:blipFill rotWithShape="1">
          <a:blip r:embed="rId3">
            <a:alphaModFix/>
          </a:blip>
          <a:srcRect l="13024" r="12928"/>
          <a:stretch/>
        </p:blipFill>
        <p:spPr>
          <a:xfrm>
            <a:off x="3093369" y="1310931"/>
            <a:ext cx="3319476" cy="25216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2" name="Google Shape;1702;p104"/>
          <p:cNvGrpSpPr/>
          <p:nvPr/>
        </p:nvGrpSpPr>
        <p:grpSpPr>
          <a:xfrm>
            <a:off x="7220550" y="1838400"/>
            <a:ext cx="1579200" cy="1961975"/>
            <a:chOff x="7220550" y="1838400"/>
            <a:chExt cx="1579200" cy="1961975"/>
          </a:xfrm>
        </p:grpSpPr>
        <p:sp>
          <p:nvSpPr>
            <p:cNvPr id="1703" name="Google Shape;1703;p104"/>
            <p:cNvSpPr/>
            <p:nvPr/>
          </p:nvSpPr>
          <p:spPr>
            <a:xfrm flipH="1">
              <a:off x="7220550" y="1838400"/>
              <a:ext cx="1579200" cy="1579200"/>
            </a:xfrm>
            <a:prstGeom prst="rect">
              <a:avLst/>
            </a:prstGeom>
            <a:solidFill>
              <a:srgbClr val="FFFFFF"/>
            </a:solidFill>
            <a:ln w="19050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104"/>
            <p:cNvSpPr txBox="1"/>
            <p:nvPr/>
          </p:nvSpPr>
          <p:spPr>
            <a:xfrm flipH="1">
              <a:off x="7307900" y="3433175"/>
              <a:ext cx="1404600" cy="36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b="1">
                  <a:latin typeface="Lato"/>
                  <a:ea typeface="Lato"/>
                  <a:cs typeface="Lato"/>
                  <a:sym typeface="Lato"/>
                </a:rPr>
                <a:t>Duplicated</a:t>
              </a:r>
              <a:br>
                <a:rPr lang="en" sz="1700" b="1">
                  <a:latin typeface="Lato"/>
                  <a:ea typeface="Lato"/>
                  <a:cs typeface="Lato"/>
                  <a:sym typeface="Lato"/>
                </a:rPr>
              </a:br>
              <a:r>
                <a:rPr lang="en" sz="1700" b="1">
                  <a:latin typeface="Lato"/>
                  <a:ea typeface="Lato"/>
                  <a:cs typeface="Lato"/>
                  <a:sym typeface="Lato"/>
                </a:rPr>
                <a:t>Model</a:t>
              </a:r>
              <a:endParaRPr sz="1700" b="1"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705" name="Google Shape;1705;p104"/>
            <p:cNvSpPr/>
            <p:nvPr/>
          </p:nvSpPr>
          <p:spPr>
            <a:xfrm flipH="1">
              <a:off x="7390400" y="2088100"/>
              <a:ext cx="1235400" cy="1068600"/>
            </a:xfrm>
            <a:prstGeom prst="triangle">
              <a:avLst>
                <a:gd name="adj" fmla="val 50000"/>
              </a:avLst>
            </a:prstGeom>
            <a:solidFill>
              <a:schemeClr val="accen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06" name="Google Shape;1706;p104"/>
          <p:cNvSpPr/>
          <p:nvPr/>
        </p:nvSpPr>
        <p:spPr>
          <a:xfrm>
            <a:off x="762300" y="1839775"/>
            <a:ext cx="1579200" cy="15792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7" name="Google Shape;1707;p104"/>
          <p:cNvSpPr txBox="1"/>
          <p:nvPr/>
        </p:nvSpPr>
        <p:spPr>
          <a:xfrm>
            <a:off x="964350" y="3434550"/>
            <a:ext cx="1175100" cy="3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latin typeface="Lato"/>
                <a:ea typeface="Lato"/>
                <a:cs typeface="Lato"/>
                <a:sym typeface="Lato"/>
              </a:rPr>
              <a:t>Model</a:t>
            </a:r>
            <a:endParaRPr sz="1700"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08" name="Google Shape;1708;p104"/>
          <p:cNvSpPr/>
          <p:nvPr/>
        </p:nvSpPr>
        <p:spPr>
          <a:xfrm>
            <a:off x="936250" y="2089475"/>
            <a:ext cx="1235400" cy="106860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09" name="Google Shape;1709;p104"/>
          <p:cNvGrpSpPr/>
          <p:nvPr/>
        </p:nvGrpSpPr>
        <p:grpSpPr>
          <a:xfrm>
            <a:off x="7346600" y="128828"/>
            <a:ext cx="1263450" cy="1585672"/>
            <a:chOff x="7346600" y="128828"/>
            <a:chExt cx="1263450" cy="1585672"/>
          </a:xfrm>
        </p:grpSpPr>
        <p:pic>
          <p:nvPicPr>
            <p:cNvPr id="1710" name="Google Shape;1710;p10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346600" y="128828"/>
              <a:ext cx="1263450" cy="126345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711" name="Google Shape;1711;p104"/>
            <p:cNvCxnSpPr/>
            <p:nvPr/>
          </p:nvCxnSpPr>
          <p:spPr>
            <a:xfrm>
              <a:off x="7967975" y="1293300"/>
              <a:ext cx="10200" cy="4212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pic>
        <p:nvPicPr>
          <p:cNvPr id="1712" name="Google Shape;1712;p10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69638" y="3913938"/>
            <a:ext cx="714413" cy="7144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7" name="Google Shape;1717;p105"/>
          <p:cNvSpPr/>
          <p:nvPr/>
        </p:nvSpPr>
        <p:spPr>
          <a:xfrm>
            <a:off x="3014450" y="1229550"/>
            <a:ext cx="3477300" cy="26844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18" name="Google Shape;1718;p105"/>
          <p:cNvPicPr preferRelativeResize="0"/>
          <p:nvPr/>
        </p:nvPicPr>
        <p:blipFill rotWithShape="1">
          <a:blip r:embed="rId3">
            <a:alphaModFix/>
          </a:blip>
          <a:srcRect l="13024" r="12928"/>
          <a:stretch/>
        </p:blipFill>
        <p:spPr>
          <a:xfrm>
            <a:off x="3093369" y="1310931"/>
            <a:ext cx="3319476" cy="25216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19" name="Google Shape;1719;p105"/>
          <p:cNvGrpSpPr/>
          <p:nvPr/>
        </p:nvGrpSpPr>
        <p:grpSpPr>
          <a:xfrm>
            <a:off x="7220550" y="1838400"/>
            <a:ext cx="1579200" cy="1961975"/>
            <a:chOff x="7220550" y="1838400"/>
            <a:chExt cx="1579200" cy="1961975"/>
          </a:xfrm>
        </p:grpSpPr>
        <p:sp>
          <p:nvSpPr>
            <p:cNvPr id="1720" name="Google Shape;1720;p105"/>
            <p:cNvSpPr/>
            <p:nvPr/>
          </p:nvSpPr>
          <p:spPr>
            <a:xfrm flipH="1">
              <a:off x="7220550" y="1838400"/>
              <a:ext cx="1579200" cy="1579200"/>
            </a:xfrm>
            <a:prstGeom prst="rect">
              <a:avLst/>
            </a:prstGeom>
            <a:solidFill>
              <a:srgbClr val="FFFFFF"/>
            </a:solidFill>
            <a:ln w="19050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105"/>
            <p:cNvSpPr txBox="1"/>
            <p:nvPr/>
          </p:nvSpPr>
          <p:spPr>
            <a:xfrm flipH="1">
              <a:off x="7307900" y="3433175"/>
              <a:ext cx="1404600" cy="36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b="1">
                  <a:latin typeface="Lato"/>
                  <a:ea typeface="Lato"/>
                  <a:cs typeface="Lato"/>
                  <a:sym typeface="Lato"/>
                </a:rPr>
                <a:t>Duplicated</a:t>
              </a:r>
              <a:br>
                <a:rPr lang="en" sz="1700" b="1">
                  <a:latin typeface="Lato"/>
                  <a:ea typeface="Lato"/>
                  <a:cs typeface="Lato"/>
                  <a:sym typeface="Lato"/>
                </a:rPr>
              </a:br>
              <a:r>
                <a:rPr lang="en" sz="1700" b="1">
                  <a:latin typeface="Lato"/>
                  <a:ea typeface="Lato"/>
                  <a:cs typeface="Lato"/>
                  <a:sym typeface="Lato"/>
                </a:rPr>
                <a:t>Model</a:t>
              </a:r>
              <a:endParaRPr sz="1700" b="1"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722" name="Google Shape;1722;p105"/>
            <p:cNvSpPr/>
            <p:nvPr/>
          </p:nvSpPr>
          <p:spPr>
            <a:xfrm flipH="1">
              <a:off x="7390400" y="2088100"/>
              <a:ext cx="1235400" cy="1068600"/>
            </a:xfrm>
            <a:prstGeom prst="triangle">
              <a:avLst>
                <a:gd name="adj" fmla="val 50000"/>
              </a:avLst>
            </a:prstGeom>
            <a:solidFill>
              <a:schemeClr val="accen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23" name="Google Shape;1723;p105"/>
          <p:cNvSpPr/>
          <p:nvPr/>
        </p:nvSpPr>
        <p:spPr>
          <a:xfrm>
            <a:off x="762300" y="1839775"/>
            <a:ext cx="1579200" cy="15792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4" name="Google Shape;1724;p105"/>
          <p:cNvSpPr txBox="1"/>
          <p:nvPr/>
        </p:nvSpPr>
        <p:spPr>
          <a:xfrm>
            <a:off x="964350" y="3434550"/>
            <a:ext cx="1175100" cy="3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latin typeface="Lato"/>
                <a:ea typeface="Lato"/>
                <a:cs typeface="Lato"/>
                <a:sym typeface="Lato"/>
              </a:rPr>
              <a:t>Model</a:t>
            </a:r>
            <a:endParaRPr sz="1700"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25" name="Google Shape;1725;p105"/>
          <p:cNvSpPr/>
          <p:nvPr/>
        </p:nvSpPr>
        <p:spPr>
          <a:xfrm>
            <a:off x="936250" y="2089475"/>
            <a:ext cx="1235400" cy="106860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6" name="Google Shape;1726;p105"/>
          <p:cNvSpPr txBox="1"/>
          <p:nvPr/>
        </p:nvSpPr>
        <p:spPr>
          <a:xfrm>
            <a:off x="301005" y="4464875"/>
            <a:ext cx="8229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>
                <a:latin typeface="Lato"/>
                <a:ea typeface="Lato"/>
                <a:cs typeface="Lato"/>
                <a:sym typeface="Lato"/>
              </a:rPr>
              <a:t>Queries to Get To 99% Accuracy =</a:t>
            </a:r>
            <a:r>
              <a:rPr lang="en" sz="2200" b="1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 sz="2200" b="1" i="0" u="none" strike="noStrike" cap="none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???????</a:t>
            </a:r>
            <a:endParaRPr sz="16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727" name="Google Shape;1727;p1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69638" y="3913938"/>
            <a:ext cx="714413" cy="71441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8" name="Google Shape;1728;p105"/>
          <p:cNvGrpSpPr/>
          <p:nvPr/>
        </p:nvGrpSpPr>
        <p:grpSpPr>
          <a:xfrm>
            <a:off x="7346600" y="128828"/>
            <a:ext cx="1263450" cy="1585672"/>
            <a:chOff x="7346600" y="128828"/>
            <a:chExt cx="1263450" cy="1585672"/>
          </a:xfrm>
        </p:grpSpPr>
        <p:pic>
          <p:nvPicPr>
            <p:cNvPr id="1729" name="Google Shape;1729;p10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346600" y="128828"/>
              <a:ext cx="1263450" cy="126345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730" name="Google Shape;1730;p105"/>
            <p:cNvCxnSpPr/>
            <p:nvPr/>
          </p:nvCxnSpPr>
          <p:spPr>
            <a:xfrm>
              <a:off x="7967975" y="1293300"/>
              <a:ext cx="10200" cy="4212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5" name="Google Shape;1735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9525" y="1401426"/>
            <a:ext cx="7120674" cy="1704450"/>
          </a:xfrm>
          <a:prstGeom prst="rect">
            <a:avLst/>
          </a:prstGeom>
          <a:noFill/>
          <a:ln>
            <a:noFill/>
          </a:ln>
        </p:spPr>
      </p:pic>
      <p:sp>
        <p:nvSpPr>
          <p:cNvPr id="1736" name="Google Shape;1736;p106"/>
          <p:cNvSpPr/>
          <p:nvPr/>
        </p:nvSpPr>
        <p:spPr>
          <a:xfrm>
            <a:off x="6018900" y="1415300"/>
            <a:ext cx="1064700" cy="16767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37" name="Google Shape;1737;p1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59500" y="3240700"/>
            <a:ext cx="713524" cy="71352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38" name="Google Shape;1738;p106"/>
          <p:cNvGrpSpPr/>
          <p:nvPr/>
        </p:nvGrpSpPr>
        <p:grpSpPr>
          <a:xfrm>
            <a:off x="5044888" y="2319025"/>
            <a:ext cx="3077737" cy="2323974"/>
            <a:chOff x="5044888" y="2319025"/>
            <a:chExt cx="3077737" cy="2323974"/>
          </a:xfrm>
        </p:grpSpPr>
        <p:pic>
          <p:nvPicPr>
            <p:cNvPr id="1739" name="Google Shape;1739;p10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409100" y="3929475"/>
              <a:ext cx="713524" cy="7135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40" name="Google Shape;1740;p10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109900" y="3929475"/>
              <a:ext cx="713524" cy="7135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41" name="Google Shape;1741;p10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344088" y="2319025"/>
              <a:ext cx="713524" cy="7135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42" name="Google Shape;1742;p10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044888" y="2319025"/>
              <a:ext cx="713524" cy="71352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743" name="Google Shape;1743;p106"/>
          <p:cNvGrpSpPr/>
          <p:nvPr/>
        </p:nvGrpSpPr>
        <p:grpSpPr>
          <a:xfrm>
            <a:off x="132975" y="-109150"/>
            <a:ext cx="9159099" cy="5475449"/>
            <a:chOff x="132975" y="-109150"/>
            <a:chExt cx="9159099" cy="5475449"/>
          </a:xfrm>
        </p:grpSpPr>
        <p:pic>
          <p:nvPicPr>
            <p:cNvPr id="1744" name="Google Shape;1744;p10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466000" y="4643000"/>
              <a:ext cx="713524" cy="71352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745" name="Google Shape;1745;p106"/>
            <p:cNvGrpSpPr/>
            <p:nvPr/>
          </p:nvGrpSpPr>
          <p:grpSpPr>
            <a:xfrm>
              <a:off x="132975" y="-109150"/>
              <a:ext cx="9159099" cy="5475449"/>
              <a:chOff x="132975" y="-109150"/>
              <a:chExt cx="9159099" cy="5475449"/>
            </a:xfrm>
          </p:grpSpPr>
          <p:pic>
            <p:nvPicPr>
              <p:cNvPr id="1746" name="Google Shape;1746;p106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2422300" y="1689575"/>
                <a:ext cx="713524" cy="71352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47" name="Google Shape;1747;p106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2466000" y="3171175"/>
                <a:ext cx="713524" cy="713524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1748" name="Google Shape;1748;p106"/>
              <p:cNvGrpSpPr/>
              <p:nvPr/>
            </p:nvGrpSpPr>
            <p:grpSpPr>
              <a:xfrm>
                <a:off x="132975" y="-109150"/>
                <a:ext cx="9159099" cy="5475449"/>
                <a:chOff x="132975" y="-109150"/>
                <a:chExt cx="9159099" cy="5475449"/>
              </a:xfrm>
            </p:grpSpPr>
            <p:grpSp>
              <p:nvGrpSpPr>
                <p:cNvPr id="1749" name="Google Shape;1749;p106"/>
                <p:cNvGrpSpPr/>
                <p:nvPr/>
              </p:nvGrpSpPr>
              <p:grpSpPr>
                <a:xfrm>
                  <a:off x="1283888" y="2319025"/>
                  <a:ext cx="3077737" cy="2323974"/>
                  <a:chOff x="5044888" y="2319025"/>
                  <a:chExt cx="3077737" cy="2323974"/>
                </a:xfrm>
              </p:grpSpPr>
              <p:pic>
                <p:nvPicPr>
                  <p:cNvPr id="1750" name="Google Shape;1750;p106"/>
                  <p:cNvPicPr preferRelativeResize="0"/>
                  <p:nvPr/>
                </p:nvPicPr>
                <p:blipFill>
                  <a:blip r:embed="rId4">
                    <a:alphaModFix/>
                  </a:blip>
                  <a:stretch>
                    <a:fillRect/>
                  </a:stretch>
                </p:blipFill>
                <p:spPr>
                  <a:xfrm>
                    <a:off x="7409100" y="3929475"/>
                    <a:ext cx="713524" cy="71352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1751" name="Google Shape;1751;p106"/>
                  <p:cNvPicPr preferRelativeResize="0"/>
                  <p:nvPr/>
                </p:nvPicPr>
                <p:blipFill>
                  <a:blip r:embed="rId4">
                    <a:alphaModFix/>
                  </a:blip>
                  <a:stretch>
                    <a:fillRect/>
                  </a:stretch>
                </p:blipFill>
                <p:spPr>
                  <a:xfrm>
                    <a:off x="5109900" y="3929475"/>
                    <a:ext cx="713524" cy="71352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1752" name="Google Shape;1752;p106"/>
                  <p:cNvPicPr preferRelativeResize="0"/>
                  <p:nvPr/>
                </p:nvPicPr>
                <p:blipFill>
                  <a:blip r:embed="rId4">
                    <a:alphaModFix/>
                  </a:blip>
                  <a:stretch>
                    <a:fillRect/>
                  </a:stretch>
                </p:blipFill>
                <p:spPr>
                  <a:xfrm>
                    <a:off x="7344088" y="2319025"/>
                    <a:ext cx="713524" cy="71352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1753" name="Google Shape;1753;p106"/>
                  <p:cNvPicPr preferRelativeResize="0"/>
                  <p:nvPr/>
                </p:nvPicPr>
                <p:blipFill>
                  <a:blip r:embed="rId4">
                    <a:alphaModFix/>
                  </a:blip>
                  <a:stretch>
                    <a:fillRect/>
                  </a:stretch>
                </p:blipFill>
                <p:spPr>
                  <a:xfrm>
                    <a:off x="5044888" y="2319025"/>
                    <a:ext cx="713524" cy="71352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  <p:grpSp>
              <p:nvGrpSpPr>
                <p:cNvPr id="1754" name="Google Shape;1754;p106"/>
                <p:cNvGrpSpPr/>
                <p:nvPr/>
              </p:nvGrpSpPr>
              <p:grpSpPr>
                <a:xfrm>
                  <a:off x="1272700" y="-109150"/>
                  <a:ext cx="3012724" cy="1798724"/>
                  <a:chOff x="5109900" y="2844275"/>
                  <a:chExt cx="3012724" cy="1798724"/>
                </a:xfrm>
              </p:grpSpPr>
              <p:pic>
                <p:nvPicPr>
                  <p:cNvPr id="1755" name="Google Shape;1755;p106"/>
                  <p:cNvPicPr preferRelativeResize="0"/>
                  <p:nvPr/>
                </p:nvPicPr>
                <p:blipFill>
                  <a:blip r:embed="rId4">
                    <a:alphaModFix/>
                  </a:blip>
                  <a:stretch>
                    <a:fillRect/>
                  </a:stretch>
                </p:blipFill>
                <p:spPr>
                  <a:xfrm>
                    <a:off x="7409100" y="3929475"/>
                    <a:ext cx="713524" cy="71352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1756" name="Google Shape;1756;p106"/>
                  <p:cNvPicPr preferRelativeResize="0"/>
                  <p:nvPr/>
                </p:nvPicPr>
                <p:blipFill>
                  <a:blip r:embed="rId4">
                    <a:alphaModFix/>
                  </a:blip>
                  <a:stretch>
                    <a:fillRect/>
                  </a:stretch>
                </p:blipFill>
                <p:spPr>
                  <a:xfrm>
                    <a:off x="5109900" y="3929475"/>
                    <a:ext cx="713524" cy="71352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1757" name="Google Shape;1757;p106"/>
                  <p:cNvPicPr preferRelativeResize="0"/>
                  <p:nvPr/>
                </p:nvPicPr>
                <p:blipFill>
                  <a:blip r:embed="rId4">
                    <a:alphaModFix/>
                  </a:blip>
                  <a:stretch>
                    <a:fillRect/>
                  </a:stretch>
                </p:blipFill>
                <p:spPr>
                  <a:xfrm>
                    <a:off x="6259500" y="2844275"/>
                    <a:ext cx="713524" cy="71352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  <p:grpSp>
              <p:nvGrpSpPr>
                <p:cNvPr id="1758" name="Google Shape;1758;p106"/>
                <p:cNvGrpSpPr/>
                <p:nvPr/>
              </p:nvGrpSpPr>
              <p:grpSpPr>
                <a:xfrm>
                  <a:off x="5044888" y="-109150"/>
                  <a:ext cx="3012724" cy="1798724"/>
                  <a:chOff x="5109900" y="2844275"/>
                  <a:chExt cx="3012724" cy="1798724"/>
                </a:xfrm>
              </p:grpSpPr>
              <p:pic>
                <p:nvPicPr>
                  <p:cNvPr id="1759" name="Google Shape;1759;p106"/>
                  <p:cNvPicPr preferRelativeResize="0"/>
                  <p:nvPr/>
                </p:nvPicPr>
                <p:blipFill>
                  <a:blip r:embed="rId4">
                    <a:alphaModFix/>
                  </a:blip>
                  <a:stretch>
                    <a:fillRect/>
                  </a:stretch>
                </p:blipFill>
                <p:spPr>
                  <a:xfrm>
                    <a:off x="7409100" y="3929475"/>
                    <a:ext cx="713524" cy="71352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1760" name="Google Shape;1760;p106"/>
                  <p:cNvPicPr preferRelativeResize="0"/>
                  <p:nvPr/>
                </p:nvPicPr>
                <p:blipFill>
                  <a:blip r:embed="rId4">
                    <a:alphaModFix/>
                  </a:blip>
                  <a:stretch>
                    <a:fillRect/>
                  </a:stretch>
                </p:blipFill>
                <p:spPr>
                  <a:xfrm>
                    <a:off x="5109900" y="3929475"/>
                    <a:ext cx="713524" cy="71352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1761" name="Google Shape;1761;p106"/>
                  <p:cNvPicPr preferRelativeResize="0"/>
                  <p:nvPr/>
                </p:nvPicPr>
                <p:blipFill>
                  <a:blip r:embed="rId4">
                    <a:alphaModFix/>
                  </a:blip>
                  <a:stretch>
                    <a:fillRect/>
                  </a:stretch>
                </p:blipFill>
                <p:spPr>
                  <a:xfrm>
                    <a:off x="6259500" y="2844275"/>
                    <a:ext cx="713524" cy="71352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  <p:pic>
              <p:nvPicPr>
                <p:cNvPr id="1762" name="Google Shape;1762;p106"/>
                <p:cNvPicPr preferRelativeResize="0"/>
                <p:nvPr/>
              </p:nvPicPr>
              <p:blipFill>
                <a:blip r:embed="rId4">
                  <a:alphaModFix/>
                </a:blip>
                <a:stretch>
                  <a:fillRect/>
                </a:stretch>
              </p:blipFill>
              <p:spPr>
                <a:xfrm>
                  <a:off x="132975" y="1689575"/>
                  <a:ext cx="713524" cy="71352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763" name="Google Shape;1763;p106"/>
                <p:cNvPicPr preferRelativeResize="0"/>
                <p:nvPr/>
              </p:nvPicPr>
              <p:blipFill>
                <a:blip r:embed="rId4">
                  <a:alphaModFix/>
                </a:blip>
                <a:stretch>
                  <a:fillRect/>
                </a:stretch>
              </p:blipFill>
              <p:spPr>
                <a:xfrm>
                  <a:off x="132975" y="3171175"/>
                  <a:ext cx="713524" cy="71352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764" name="Google Shape;1764;p106"/>
                <p:cNvPicPr preferRelativeResize="0"/>
                <p:nvPr/>
              </p:nvPicPr>
              <p:blipFill>
                <a:blip r:embed="rId4">
                  <a:alphaModFix/>
                </a:blip>
                <a:stretch>
                  <a:fillRect/>
                </a:stretch>
              </p:blipFill>
              <p:spPr>
                <a:xfrm>
                  <a:off x="132975" y="-109150"/>
                  <a:ext cx="713524" cy="71352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765" name="Google Shape;1765;p106"/>
                <p:cNvPicPr preferRelativeResize="0"/>
                <p:nvPr/>
              </p:nvPicPr>
              <p:blipFill>
                <a:blip r:embed="rId4">
                  <a:alphaModFix/>
                </a:blip>
                <a:stretch>
                  <a:fillRect/>
                </a:stretch>
              </p:blipFill>
              <p:spPr>
                <a:xfrm>
                  <a:off x="132975" y="4652775"/>
                  <a:ext cx="713524" cy="71352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766" name="Google Shape;1766;p106"/>
                <p:cNvPicPr preferRelativeResize="0"/>
                <p:nvPr/>
              </p:nvPicPr>
              <p:blipFill>
                <a:blip r:embed="rId4">
                  <a:alphaModFix/>
                </a:blip>
                <a:stretch>
                  <a:fillRect/>
                </a:stretch>
              </p:blipFill>
              <p:spPr>
                <a:xfrm>
                  <a:off x="4383650" y="3171175"/>
                  <a:ext cx="713524" cy="71352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767" name="Google Shape;1767;p106"/>
                <p:cNvPicPr preferRelativeResize="0"/>
                <p:nvPr/>
              </p:nvPicPr>
              <p:blipFill>
                <a:blip r:embed="rId4">
                  <a:alphaModFix/>
                </a:blip>
                <a:stretch>
                  <a:fillRect/>
                </a:stretch>
              </p:blipFill>
              <p:spPr>
                <a:xfrm>
                  <a:off x="6259500" y="4643000"/>
                  <a:ext cx="713524" cy="71352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768" name="Google Shape;1768;p106"/>
                <p:cNvPicPr preferRelativeResize="0"/>
                <p:nvPr/>
              </p:nvPicPr>
              <p:blipFill>
                <a:blip r:embed="rId4">
                  <a:alphaModFix/>
                </a:blip>
                <a:stretch>
                  <a:fillRect/>
                </a:stretch>
              </p:blipFill>
              <p:spPr>
                <a:xfrm>
                  <a:off x="8578550" y="3240700"/>
                  <a:ext cx="713524" cy="71352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769" name="Google Shape;1769;p106"/>
                <p:cNvPicPr preferRelativeResize="0"/>
                <p:nvPr/>
              </p:nvPicPr>
              <p:blipFill>
                <a:blip r:embed="rId4">
                  <a:alphaModFix/>
                </a:blip>
                <a:stretch>
                  <a:fillRect/>
                </a:stretch>
              </p:blipFill>
              <p:spPr>
                <a:xfrm>
                  <a:off x="8578550" y="1709400"/>
                  <a:ext cx="713524" cy="71352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770" name="Google Shape;1770;p106"/>
                <p:cNvPicPr preferRelativeResize="0"/>
                <p:nvPr/>
              </p:nvPicPr>
              <p:blipFill>
                <a:blip r:embed="rId4">
                  <a:alphaModFix/>
                </a:blip>
                <a:stretch>
                  <a:fillRect/>
                </a:stretch>
              </p:blipFill>
              <p:spPr>
                <a:xfrm>
                  <a:off x="8578550" y="-109150"/>
                  <a:ext cx="713524" cy="71352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771" name="Google Shape;1771;p106"/>
                <p:cNvPicPr preferRelativeResize="0"/>
                <p:nvPr/>
              </p:nvPicPr>
              <p:blipFill>
                <a:blip r:embed="rId4">
                  <a:alphaModFix/>
                </a:blip>
                <a:stretch>
                  <a:fillRect/>
                </a:stretch>
              </p:blipFill>
              <p:spPr>
                <a:xfrm>
                  <a:off x="8578550" y="4593325"/>
                  <a:ext cx="713524" cy="71352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108"/>
          <p:cNvSpPr txBox="1">
            <a:spLocks noGrp="1"/>
          </p:cNvSpPr>
          <p:nvPr>
            <p:ph type="title"/>
          </p:nvPr>
        </p:nvSpPr>
        <p:spPr>
          <a:xfrm>
            <a:off x="1440874" y="2095322"/>
            <a:ext cx="6262200" cy="91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Quattrocento Sans"/>
              <a:buNone/>
            </a:pPr>
            <a:r>
              <a:rPr lang="en" dirty="0">
                <a:latin typeface="Roboto"/>
              </a:rPr>
              <a:t>Model Extraction Attack</a:t>
            </a:r>
            <a:endParaRPr dirty="0">
              <a:latin typeface="Roboto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1" name="Google Shape;1801;p109"/>
          <p:cNvPicPr preferRelativeResize="0"/>
          <p:nvPr/>
        </p:nvPicPr>
        <p:blipFill rotWithShape="1">
          <a:blip r:embed="rId3">
            <a:alphaModFix/>
          </a:blip>
          <a:srcRect l="8631" t="9453" r="3556"/>
          <a:stretch/>
        </p:blipFill>
        <p:spPr>
          <a:xfrm>
            <a:off x="1965172" y="900548"/>
            <a:ext cx="5638289" cy="3804818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802" name="Google Shape;1802;p10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Language Models</a:t>
            </a:r>
            <a:endParaRPr/>
          </a:p>
        </p:txBody>
      </p:sp>
      <p:sp>
        <p:nvSpPr>
          <p:cNvPr id="1803" name="Google Shape;1803;p109"/>
          <p:cNvSpPr txBox="1"/>
          <p:nvPr/>
        </p:nvSpPr>
        <p:spPr>
          <a:xfrm>
            <a:off x="359250" y="4749225"/>
            <a:ext cx="8749500" cy="35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BERT: Pre-training of Deep Bidirectional Transformers for Language Understanding - Devlin, Chang, Lee, Toutanova</a:t>
            </a:r>
            <a:endParaRPr sz="1200"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8" name="Google Shape;1808;p110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Language Models</a:t>
            </a:r>
            <a:endParaRPr/>
          </a:p>
        </p:txBody>
      </p:sp>
      <p:pic>
        <p:nvPicPr>
          <p:cNvPr id="1809" name="Google Shape;1809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7501" y="957650"/>
            <a:ext cx="6135725" cy="36500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4" name="Google Shape;1814;p111"/>
          <p:cNvSpPr txBox="1">
            <a:spLocks noGrp="1"/>
          </p:cNvSpPr>
          <p:nvPr>
            <p:ph type="body" idx="1"/>
          </p:nvPr>
        </p:nvSpPr>
        <p:spPr>
          <a:xfrm>
            <a:off x="209839" y="608136"/>
            <a:ext cx="8501700" cy="4020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>
                <a:solidFill>
                  <a:schemeClr val="dk1"/>
                </a:solidFill>
              </a:rPr>
              <a:t>SQuAD = </a:t>
            </a:r>
            <a:r>
              <a:rPr lang="en" b="1"/>
              <a:t>S</a:t>
            </a:r>
            <a:r>
              <a:rPr lang="en"/>
              <a:t>tanford </a:t>
            </a:r>
            <a:r>
              <a:rPr lang="en" b="1"/>
              <a:t>Qu</a:t>
            </a:r>
            <a:r>
              <a:rPr lang="en"/>
              <a:t>estion </a:t>
            </a:r>
            <a:r>
              <a:rPr lang="en" b="1"/>
              <a:t>A</a:t>
            </a:r>
            <a:r>
              <a:rPr lang="en"/>
              <a:t>nswering </a:t>
            </a:r>
            <a:r>
              <a:rPr lang="en" b="1"/>
              <a:t>D</a:t>
            </a:r>
            <a:r>
              <a:rPr lang="en"/>
              <a:t>ataset</a:t>
            </a:r>
            <a:endParaRPr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/>
              <a:t>Reading comprehension dataset</a:t>
            </a:r>
            <a:endParaRPr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/>
              <a:t>Questions posed against Wikipedia articles</a:t>
            </a:r>
            <a:endParaRPr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/>
              <a:t>Answer is question is a segment of text, or span (or unanswerable).</a:t>
            </a:r>
            <a:endParaRPr/>
          </a:p>
        </p:txBody>
      </p:sp>
      <p:sp>
        <p:nvSpPr>
          <p:cNvPr id="1815" name="Google Shape;1815;p111"/>
          <p:cNvSpPr/>
          <p:nvPr/>
        </p:nvSpPr>
        <p:spPr>
          <a:xfrm>
            <a:off x="1659725" y="1971950"/>
            <a:ext cx="5581800" cy="15063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6" name="Google Shape;1816;p111"/>
          <p:cNvSpPr txBox="1"/>
          <p:nvPr/>
        </p:nvSpPr>
        <p:spPr>
          <a:xfrm>
            <a:off x="1725450" y="2032225"/>
            <a:ext cx="5470500" cy="13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Lato"/>
                <a:ea typeface="Lato"/>
                <a:cs typeface="Lato"/>
                <a:sym typeface="Lato"/>
              </a:rPr>
              <a:t>Journalist Nik Cohn described him as "rock's greatest ever natural talent". His singing abilities encompassed a wide range from falsetto to baritone and rapid, seemingly effortless shifts of register. Prince was renowned as a multi-instrumentalist. He is considered </a:t>
            </a:r>
            <a:r>
              <a:rPr lang="en" sz="1100">
                <a:highlight>
                  <a:srgbClr val="FFFF00"/>
                </a:highlight>
                <a:latin typeface="Lato"/>
                <a:ea typeface="Lato"/>
                <a:cs typeface="Lato"/>
                <a:sym typeface="Lato"/>
              </a:rPr>
              <a:t>a guitar virtuoso, a master of drums, percussion, bass, keyboards, and synthesizer</a:t>
            </a:r>
            <a:r>
              <a:rPr lang="en" sz="1100">
                <a:latin typeface="Lato"/>
                <a:ea typeface="Lato"/>
                <a:cs typeface="Lato"/>
                <a:sym typeface="Lato"/>
              </a:rPr>
              <a:t>. On his first 5 albums, </a:t>
            </a:r>
            <a:r>
              <a:rPr lang="en" sz="1100">
                <a:highlight>
                  <a:srgbClr val="00FF00"/>
                </a:highlight>
                <a:latin typeface="Lato"/>
                <a:ea typeface="Lato"/>
                <a:cs typeface="Lato"/>
                <a:sym typeface="Lato"/>
              </a:rPr>
              <a:t>he played</a:t>
            </a:r>
            <a:r>
              <a:rPr lang="en" sz="1100">
                <a:latin typeface="Lato"/>
                <a:ea typeface="Lato"/>
                <a:cs typeface="Lato"/>
                <a:sym typeface="Lato"/>
              </a:rPr>
              <a:t> nearly all the instruments, </a:t>
            </a:r>
            <a:r>
              <a:rPr lang="en" sz="1100">
                <a:highlight>
                  <a:srgbClr val="00FF00"/>
                </a:highlight>
                <a:latin typeface="Lato"/>
                <a:ea typeface="Lato"/>
                <a:cs typeface="Lato"/>
                <a:sym typeface="Lato"/>
              </a:rPr>
              <a:t>including 27 instruments</a:t>
            </a:r>
            <a:r>
              <a:rPr lang="en" sz="1100">
                <a:latin typeface="Lato"/>
                <a:ea typeface="Lato"/>
                <a:cs typeface="Lato"/>
                <a:sym typeface="Lato"/>
              </a:rPr>
              <a:t> on his debut album, among them various types of </a:t>
            </a:r>
            <a:r>
              <a:rPr lang="en" sz="1100">
                <a:highlight>
                  <a:srgbClr val="F4CCCC"/>
                </a:highlight>
                <a:latin typeface="Lato"/>
                <a:ea typeface="Lato"/>
                <a:cs typeface="Lato"/>
                <a:sym typeface="Lato"/>
              </a:rPr>
              <a:t>bass, keyboards and synthesizers</a:t>
            </a:r>
            <a:r>
              <a:rPr lang="en" sz="1100">
                <a:latin typeface="Lato"/>
                <a:ea typeface="Lato"/>
                <a:cs typeface="Lato"/>
                <a:sym typeface="Lato"/>
              </a:rPr>
              <a:t>.</a:t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17" name="Google Shape;1817;p111"/>
          <p:cNvSpPr txBox="1">
            <a:spLocks noGrp="1"/>
          </p:cNvSpPr>
          <p:nvPr>
            <p:ph type="title"/>
          </p:nvPr>
        </p:nvSpPr>
        <p:spPr>
          <a:xfrm>
            <a:off x="187325" y="-27840"/>
            <a:ext cx="8502000" cy="568500"/>
          </a:xfrm>
          <a:prstGeom prst="rect">
            <a:avLst/>
          </a:prstGeom>
        </p:spPr>
        <p:txBody>
          <a:bodyPr spcFirstLastPara="1" wrap="square" lIns="0" tIns="164575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SQuaD Tests</a:t>
            </a:r>
            <a:endParaRPr/>
          </a:p>
        </p:txBody>
      </p:sp>
      <p:sp>
        <p:nvSpPr>
          <p:cNvPr id="1818" name="Google Shape;1818;p111"/>
          <p:cNvSpPr txBox="1"/>
          <p:nvPr/>
        </p:nvSpPr>
        <p:spPr>
          <a:xfrm>
            <a:off x="1390925" y="3806950"/>
            <a:ext cx="6094800" cy="9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Q:</a:t>
            </a:r>
            <a:r>
              <a:rPr lang="en" sz="23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How many instruments did Prince play?</a:t>
            </a:r>
            <a:endParaRPr sz="23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A: </a:t>
            </a:r>
            <a:r>
              <a:rPr lang="en" sz="23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27.</a:t>
            </a:r>
            <a:endParaRPr sz="23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19" name="Google Shape;1819;p111"/>
          <p:cNvSpPr txBox="1"/>
          <p:nvPr/>
        </p:nvSpPr>
        <p:spPr>
          <a:xfrm rot="-5400000">
            <a:off x="881900" y="2530700"/>
            <a:ext cx="1101000" cy="3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Roboto"/>
                <a:ea typeface="Roboto"/>
                <a:cs typeface="Roboto"/>
                <a:sym typeface="Roboto"/>
              </a:rPr>
              <a:t>Wikipedia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820" name="Google Shape;1820;p111"/>
          <p:cNvGrpSpPr/>
          <p:nvPr/>
        </p:nvGrpSpPr>
        <p:grpSpPr>
          <a:xfrm>
            <a:off x="1659725" y="1972157"/>
            <a:ext cx="5581800" cy="1506300"/>
            <a:chOff x="1659725" y="1960975"/>
            <a:chExt cx="5581800" cy="1506300"/>
          </a:xfrm>
        </p:grpSpPr>
        <p:sp>
          <p:nvSpPr>
            <p:cNvPr id="1821" name="Google Shape;1821;p111"/>
            <p:cNvSpPr/>
            <p:nvPr/>
          </p:nvSpPr>
          <p:spPr>
            <a:xfrm>
              <a:off x="1659725" y="1960975"/>
              <a:ext cx="5581800" cy="15063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111"/>
            <p:cNvSpPr txBox="1"/>
            <p:nvPr/>
          </p:nvSpPr>
          <p:spPr>
            <a:xfrm>
              <a:off x="1725450" y="2021250"/>
              <a:ext cx="5470500" cy="1363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latin typeface="Lato"/>
                  <a:ea typeface="Lato"/>
                  <a:cs typeface="Lato"/>
                  <a:sym typeface="Lato"/>
                </a:rPr>
                <a:t>Journalist Nik Cohn described him as "rock's greatest ever natural talent". His singing abilities encompassed a wide range from falsetto to baritone and rapid, seemingly effortless shifts of register. Prince was renowned as a multi-instrumentalist. He is considered a guitar virtuoso, a master of drums, percussion, bass, keyboards, and synthesizer. On his first 5 albums, he played nearly all the instruments, including 27 instruments on his debut album, among them various types of bass, keyboards and synthesizers.</a:t>
              </a:r>
              <a:endParaRPr sz="1100">
                <a:latin typeface="Lato"/>
                <a:ea typeface="Lato"/>
                <a:cs typeface="Lato"/>
                <a:sym typeface="Lato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7" name="Google Shape;1827;p112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Attack</a:t>
            </a:r>
            <a:endParaRPr/>
          </a:p>
        </p:txBody>
      </p:sp>
      <p:pic>
        <p:nvPicPr>
          <p:cNvPr id="1828" name="Google Shape;1828;p112"/>
          <p:cNvPicPr preferRelativeResize="0"/>
          <p:nvPr/>
        </p:nvPicPr>
        <p:blipFill rotWithShape="1">
          <a:blip r:embed="rId3">
            <a:alphaModFix/>
          </a:blip>
          <a:srcRect l="5722" r="6503" b="32750"/>
          <a:stretch/>
        </p:blipFill>
        <p:spPr>
          <a:xfrm>
            <a:off x="1856000" y="3266675"/>
            <a:ext cx="5878400" cy="163507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829" name="Google Shape;1829;p112"/>
          <p:cNvPicPr preferRelativeResize="0"/>
          <p:nvPr/>
        </p:nvPicPr>
        <p:blipFill rotWithShape="1">
          <a:blip r:embed="rId4">
            <a:alphaModFix/>
          </a:blip>
          <a:srcRect b="33101"/>
          <a:stretch/>
        </p:blipFill>
        <p:spPr>
          <a:xfrm>
            <a:off x="1910800" y="807300"/>
            <a:ext cx="5878401" cy="22711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4" name="Google Shape;1834;p113"/>
          <p:cNvSpPr/>
          <p:nvPr/>
        </p:nvSpPr>
        <p:spPr>
          <a:xfrm>
            <a:off x="1649667" y="701150"/>
            <a:ext cx="5581800" cy="15063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5" name="Google Shape;1835;p113"/>
          <p:cNvSpPr txBox="1"/>
          <p:nvPr/>
        </p:nvSpPr>
        <p:spPr>
          <a:xfrm>
            <a:off x="1705317" y="772400"/>
            <a:ext cx="5470500" cy="13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Lato"/>
                <a:ea typeface="Lato"/>
                <a:cs typeface="Lato"/>
                <a:sym typeface="Lato"/>
              </a:rPr>
              <a:t>Journalist Nik Cohn described him as "rock's greatest ever natural talent". </a:t>
            </a:r>
            <a:r>
              <a:rPr lang="en" sz="1100">
                <a:highlight>
                  <a:srgbClr val="D9EAD3"/>
                </a:highlight>
                <a:latin typeface="Lato"/>
                <a:ea typeface="Lato"/>
                <a:cs typeface="Lato"/>
                <a:sym typeface="Lato"/>
              </a:rPr>
              <a:t>His singing abilities encompassed a wide range</a:t>
            </a:r>
            <a:r>
              <a:rPr lang="en" sz="1100">
                <a:latin typeface="Lato"/>
                <a:ea typeface="Lato"/>
                <a:cs typeface="Lato"/>
                <a:sym typeface="Lato"/>
              </a:rPr>
              <a:t> from falsetto to baritone and rapid, seemingly effortless shifts of register. Prince was renowned as a multi-instrumentalist. He is considered a guitar virtuoso, a master of drums, percussion, bass, keyboards, and synthesizer. </a:t>
            </a:r>
            <a:r>
              <a:rPr lang="en" sz="1100">
                <a:highlight>
                  <a:srgbClr val="FFF2CC"/>
                </a:highlight>
                <a:latin typeface="Lato"/>
                <a:ea typeface="Lato"/>
                <a:cs typeface="Lato"/>
                <a:sym typeface="Lato"/>
              </a:rPr>
              <a:t>On his first 5 albums</a:t>
            </a:r>
            <a:r>
              <a:rPr lang="en" sz="1100">
                <a:latin typeface="Lato"/>
                <a:ea typeface="Lato"/>
                <a:cs typeface="Lato"/>
                <a:sym typeface="Lato"/>
              </a:rPr>
              <a:t>, he played nearly all the instruments, including 27 instruments on his debut album, among them various types of bass, keyboards and synthesizers.</a:t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36" name="Google Shape;1836;p113"/>
          <p:cNvSpPr txBox="1">
            <a:spLocks noGrp="1"/>
          </p:cNvSpPr>
          <p:nvPr>
            <p:ph type="title"/>
          </p:nvPr>
        </p:nvSpPr>
        <p:spPr>
          <a:xfrm>
            <a:off x="187325" y="-27840"/>
            <a:ext cx="8502000" cy="568500"/>
          </a:xfrm>
          <a:prstGeom prst="rect">
            <a:avLst/>
          </a:prstGeom>
        </p:spPr>
        <p:txBody>
          <a:bodyPr spcFirstLastPara="1" wrap="square" lIns="0" tIns="164575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Attack</a:t>
            </a:r>
            <a:endParaRPr/>
          </a:p>
        </p:txBody>
      </p:sp>
      <p:sp>
        <p:nvSpPr>
          <p:cNvPr id="1837" name="Google Shape;1837;p113"/>
          <p:cNvSpPr txBox="1"/>
          <p:nvPr/>
        </p:nvSpPr>
        <p:spPr>
          <a:xfrm>
            <a:off x="1401000" y="2591875"/>
            <a:ext cx="6094800" cy="9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Q:</a:t>
            </a:r>
            <a:r>
              <a:rPr lang="en" sz="19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How workforce. Stop who new of Jordan et Wood, displayed the?</a:t>
            </a:r>
            <a:endParaRPr sz="1900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A: </a:t>
            </a:r>
            <a:r>
              <a:rPr lang="en" sz="1900" dirty="0">
                <a:solidFill>
                  <a:schemeClr val="dk1"/>
                </a:solidFill>
                <a:highlight>
                  <a:srgbClr val="D9EAD3"/>
                </a:highlight>
                <a:latin typeface="Lato"/>
                <a:ea typeface="Lato"/>
                <a:cs typeface="Lato"/>
                <a:sym typeface="Lato"/>
              </a:rPr>
              <a:t>His singing abilities encompassed a wide range.</a:t>
            </a:r>
            <a:endParaRPr sz="1900" dirty="0">
              <a:solidFill>
                <a:schemeClr val="dk1"/>
              </a:solidFill>
              <a:highlight>
                <a:srgbClr val="D9EAD3"/>
              </a:highlight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38" name="Google Shape;1838;p113"/>
          <p:cNvSpPr txBox="1"/>
          <p:nvPr/>
        </p:nvSpPr>
        <p:spPr>
          <a:xfrm>
            <a:off x="1401000" y="3998650"/>
            <a:ext cx="6094800" cy="9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Q:</a:t>
            </a:r>
            <a:r>
              <a:rPr lang="en" sz="19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keyboards a as Nik baritone Cohn Prince on shifts multi-instrumentalist. virtuoso, is 5</a:t>
            </a:r>
            <a:endParaRPr sz="1900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A: </a:t>
            </a:r>
            <a:r>
              <a:rPr lang="en" sz="1900" dirty="0">
                <a:solidFill>
                  <a:schemeClr val="dk1"/>
                </a:solidFill>
                <a:highlight>
                  <a:srgbClr val="FFF2CC"/>
                </a:highlight>
                <a:latin typeface="Lato"/>
                <a:ea typeface="Lato"/>
                <a:cs typeface="Lato"/>
                <a:sym typeface="Lato"/>
              </a:rPr>
              <a:t>On his first 5 albums.</a:t>
            </a:r>
            <a:endParaRPr sz="1900" dirty="0">
              <a:solidFill>
                <a:schemeClr val="dk1"/>
              </a:solidFill>
              <a:highlight>
                <a:srgbClr val="FFF2CC"/>
              </a:highlight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39" name="Google Shape;1839;p113"/>
          <p:cNvSpPr txBox="1"/>
          <p:nvPr/>
        </p:nvSpPr>
        <p:spPr>
          <a:xfrm>
            <a:off x="975499" y="2285150"/>
            <a:ext cx="1265811" cy="43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sz="1800" dirty="0">
                <a:highlight>
                  <a:srgbClr val="CFE2F3"/>
                </a:highlight>
                <a:latin typeface="Consolas"/>
                <a:ea typeface="Consolas"/>
                <a:cs typeface="Consolas"/>
                <a:sym typeface="Consolas"/>
              </a:rPr>
              <a:t> RANDOM</a:t>
            </a:r>
            <a:r>
              <a:rPr lang="en" sz="1800" dirty="0">
                <a:solidFill>
                  <a:srgbClr val="CFE2F3"/>
                </a:solidFill>
                <a:highlight>
                  <a:srgbClr val="CFE2F3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endParaRPr sz="1800" dirty="0">
              <a:solidFill>
                <a:srgbClr val="CFE2F3"/>
              </a:solidFill>
              <a:highlight>
                <a:srgbClr val="CFE2F3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840" name="Google Shape;1840;p113"/>
          <p:cNvSpPr txBox="1"/>
          <p:nvPr/>
        </p:nvSpPr>
        <p:spPr>
          <a:xfrm>
            <a:off x="975500" y="3659050"/>
            <a:ext cx="1155300" cy="43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sz="1800" dirty="0">
                <a:highlight>
                  <a:srgbClr val="CFE2F3"/>
                </a:highlight>
                <a:latin typeface="Consolas"/>
                <a:ea typeface="Consolas"/>
                <a:cs typeface="Consolas"/>
                <a:sym typeface="Consolas"/>
              </a:rPr>
              <a:t> WIKI</a:t>
            </a:r>
            <a:r>
              <a:rPr lang="en" sz="1800" dirty="0">
                <a:solidFill>
                  <a:srgbClr val="CFE2F3"/>
                </a:solidFill>
                <a:highlight>
                  <a:srgbClr val="CFE2F3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800" dirty="0">
                <a:solidFill>
                  <a:srgbClr val="EFEFEF"/>
                </a:solidFill>
                <a:highlight>
                  <a:srgbClr val="CFE2F3"/>
                </a:highlight>
                <a:latin typeface="Consolas"/>
                <a:ea typeface="Consolas"/>
                <a:cs typeface="Consolas"/>
                <a:sym typeface="Consolas"/>
              </a:rPr>
              <a:t>­­</a:t>
            </a:r>
            <a:endParaRPr sz="1800" dirty="0">
              <a:highlight>
                <a:srgbClr val="CFE2F3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841" name="Google Shape;1841;p113"/>
          <p:cNvSpPr txBox="1"/>
          <p:nvPr/>
        </p:nvSpPr>
        <p:spPr>
          <a:xfrm rot="-5400000">
            <a:off x="843550" y="1259900"/>
            <a:ext cx="1101000" cy="3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Roboto"/>
                <a:ea typeface="Roboto"/>
                <a:cs typeface="Roboto"/>
                <a:sym typeface="Roboto"/>
              </a:rPr>
              <a:t>Wikipedia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842" name="Google Shape;1842;p113"/>
          <p:cNvGrpSpPr/>
          <p:nvPr/>
        </p:nvGrpSpPr>
        <p:grpSpPr>
          <a:xfrm>
            <a:off x="1649667" y="701150"/>
            <a:ext cx="5581800" cy="1506300"/>
            <a:chOff x="8209625" y="2260600"/>
            <a:chExt cx="5581800" cy="1506300"/>
          </a:xfrm>
        </p:grpSpPr>
        <p:sp>
          <p:nvSpPr>
            <p:cNvPr id="1843" name="Google Shape;1843;p113"/>
            <p:cNvSpPr/>
            <p:nvPr/>
          </p:nvSpPr>
          <p:spPr>
            <a:xfrm>
              <a:off x="8209625" y="2260600"/>
              <a:ext cx="5581800" cy="15063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113"/>
            <p:cNvSpPr txBox="1"/>
            <p:nvPr/>
          </p:nvSpPr>
          <p:spPr>
            <a:xfrm>
              <a:off x="8265275" y="2331850"/>
              <a:ext cx="5470500" cy="1363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latin typeface="Lato"/>
                  <a:ea typeface="Lato"/>
                  <a:cs typeface="Lato"/>
                  <a:sym typeface="Lato"/>
                </a:rPr>
                <a:t>Journalist Nik Cohn described him as "rock's greatest ever natural talent". </a:t>
              </a:r>
              <a:r>
                <a:rPr lang="en" sz="1100">
                  <a:highlight>
                    <a:srgbClr val="D9EAD3"/>
                  </a:highlight>
                  <a:latin typeface="Lato"/>
                  <a:ea typeface="Lato"/>
                  <a:cs typeface="Lato"/>
                  <a:sym typeface="Lato"/>
                </a:rPr>
                <a:t>His singing abilities encompassed a wide range</a:t>
              </a:r>
              <a:r>
                <a:rPr lang="en" sz="1100">
                  <a:latin typeface="Lato"/>
                  <a:ea typeface="Lato"/>
                  <a:cs typeface="Lato"/>
                  <a:sym typeface="Lato"/>
                </a:rPr>
                <a:t> from falsetto to baritone and rapid, seemingly effortless shifts of register. Prince was renowned as a multi-instrumentalist. He is considered a guitar virtuoso, a master of drums, percussion, bass, keyboards, and synthesizer. On his first 5 albums, he played nearly all the instruments, including 27 instruments on his debut album, among them various types of bass, keyboards and synthesizers.</a:t>
              </a:r>
              <a:endParaRPr sz="1100"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1845" name="Google Shape;1845;p113"/>
          <p:cNvGrpSpPr/>
          <p:nvPr/>
        </p:nvGrpSpPr>
        <p:grpSpPr>
          <a:xfrm>
            <a:off x="1649667" y="701150"/>
            <a:ext cx="5581800" cy="1506300"/>
            <a:chOff x="1657500" y="690175"/>
            <a:chExt cx="5581800" cy="1506300"/>
          </a:xfrm>
        </p:grpSpPr>
        <p:sp>
          <p:nvSpPr>
            <p:cNvPr id="1846" name="Google Shape;1846;p113"/>
            <p:cNvSpPr/>
            <p:nvPr/>
          </p:nvSpPr>
          <p:spPr>
            <a:xfrm>
              <a:off x="1657500" y="690175"/>
              <a:ext cx="5581800" cy="15063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113"/>
            <p:cNvSpPr txBox="1"/>
            <p:nvPr/>
          </p:nvSpPr>
          <p:spPr>
            <a:xfrm>
              <a:off x="1713150" y="761425"/>
              <a:ext cx="5470500" cy="1363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latin typeface="Lato"/>
                  <a:ea typeface="Lato"/>
                  <a:cs typeface="Lato"/>
                  <a:sym typeface="Lato"/>
                </a:rPr>
                <a:t>Journalist Nik Cohn described him as "rock's greatest ever natural talent". His singing abilities encompassed a wide range from falsetto to baritone and rapid, seemingly effortless shifts of register. Prince was renowned as a multi-instrumentalist. He is considered a guitar virtuoso, a master of drums, percussion, bass, keyboards, and synthesizer. On his first 5 albums, he played nearly all the instruments, including 27 instruments on his debut album, among them various types of bass, keyboards and synthesizers.</a:t>
              </a:r>
              <a:endParaRPr sz="1100">
                <a:latin typeface="Lato"/>
                <a:ea typeface="Lato"/>
                <a:cs typeface="Lato"/>
                <a:sym typeface="Lato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4"/>
          <p:cNvSpPr/>
          <p:nvPr/>
        </p:nvSpPr>
        <p:spPr>
          <a:xfrm>
            <a:off x="2954644" y="2192033"/>
            <a:ext cx="1260000" cy="741000"/>
          </a:xfrm>
          <a:prstGeom prst="rect">
            <a:avLst/>
          </a:prstGeom>
          <a:solidFill>
            <a:srgbClr val="45818E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Building</a:t>
            </a:r>
            <a:br>
              <a:rPr lang="en" sz="1100" b="1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lang="en" sz="1100" b="1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a model</a:t>
            </a:r>
            <a:endParaRPr sz="1100" b="1" i="0" u="none" strike="noStrike" cap="non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284" name="Google Shape;284;p44"/>
          <p:cNvGrpSpPr/>
          <p:nvPr/>
        </p:nvGrpSpPr>
        <p:grpSpPr>
          <a:xfrm>
            <a:off x="528490" y="1217026"/>
            <a:ext cx="1617300" cy="740925"/>
            <a:chOff x="704653" y="2333900"/>
            <a:chExt cx="2156400" cy="987900"/>
          </a:xfrm>
        </p:grpSpPr>
        <p:sp>
          <p:nvSpPr>
            <p:cNvPr id="285" name="Google Shape;285;p44"/>
            <p:cNvSpPr/>
            <p:nvPr/>
          </p:nvSpPr>
          <p:spPr>
            <a:xfrm>
              <a:off x="704653" y="2333900"/>
              <a:ext cx="1680000" cy="987900"/>
            </a:xfrm>
            <a:prstGeom prst="rect">
              <a:avLst/>
            </a:prstGeom>
            <a:solidFill>
              <a:srgbClr val="0B5394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Data ingestion</a:t>
              </a:r>
              <a:endParaRPr sz="11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86" name="Google Shape;286;p44"/>
            <p:cNvCxnSpPr>
              <a:stCxn id="285" idx="3"/>
              <a:endCxn id="287" idx="1"/>
            </p:cNvCxnSpPr>
            <p:nvPr/>
          </p:nvCxnSpPr>
          <p:spPr>
            <a:xfrm>
              <a:off x="2384653" y="2827850"/>
              <a:ext cx="4764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grpSp>
        <p:nvGrpSpPr>
          <p:cNvPr id="288" name="Google Shape;288;p44"/>
          <p:cNvGrpSpPr/>
          <p:nvPr/>
        </p:nvGrpSpPr>
        <p:grpSpPr>
          <a:xfrm>
            <a:off x="2145874" y="1217026"/>
            <a:ext cx="1617300" cy="740925"/>
            <a:chOff x="2861165" y="2333900"/>
            <a:chExt cx="2156400" cy="987900"/>
          </a:xfrm>
        </p:grpSpPr>
        <p:sp>
          <p:nvSpPr>
            <p:cNvPr id="287" name="Google Shape;287;p44"/>
            <p:cNvSpPr/>
            <p:nvPr/>
          </p:nvSpPr>
          <p:spPr>
            <a:xfrm>
              <a:off x="2861165" y="2333900"/>
              <a:ext cx="1680000" cy="987900"/>
            </a:xfrm>
            <a:prstGeom prst="rect">
              <a:avLst/>
            </a:prstGeom>
            <a:solidFill>
              <a:srgbClr val="0B5394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Data analysis</a:t>
              </a:r>
              <a:endParaRPr sz="11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89" name="Google Shape;289;p44"/>
            <p:cNvCxnSpPr>
              <a:stCxn id="287" idx="3"/>
              <a:endCxn id="290" idx="1"/>
            </p:cNvCxnSpPr>
            <p:nvPr/>
          </p:nvCxnSpPr>
          <p:spPr>
            <a:xfrm>
              <a:off x="4541165" y="2827850"/>
              <a:ext cx="4764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grpSp>
        <p:nvGrpSpPr>
          <p:cNvPr id="291" name="Google Shape;291;p44"/>
          <p:cNvGrpSpPr/>
          <p:nvPr/>
        </p:nvGrpSpPr>
        <p:grpSpPr>
          <a:xfrm>
            <a:off x="3763258" y="1217026"/>
            <a:ext cx="1617300" cy="740925"/>
            <a:chOff x="5017678" y="2333900"/>
            <a:chExt cx="2156400" cy="987900"/>
          </a:xfrm>
        </p:grpSpPr>
        <p:sp>
          <p:nvSpPr>
            <p:cNvPr id="290" name="Google Shape;290;p44"/>
            <p:cNvSpPr/>
            <p:nvPr/>
          </p:nvSpPr>
          <p:spPr>
            <a:xfrm>
              <a:off x="5017678" y="2333900"/>
              <a:ext cx="1680000" cy="987900"/>
            </a:xfrm>
            <a:prstGeom prst="rect">
              <a:avLst/>
            </a:prstGeom>
            <a:solidFill>
              <a:srgbClr val="0B5394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Data transformation</a:t>
              </a:r>
              <a:endParaRPr sz="11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92" name="Google Shape;292;p44"/>
            <p:cNvCxnSpPr>
              <a:stCxn id="290" idx="3"/>
              <a:endCxn id="293" idx="1"/>
            </p:cNvCxnSpPr>
            <p:nvPr/>
          </p:nvCxnSpPr>
          <p:spPr>
            <a:xfrm>
              <a:off x="6697678" y="2827850"/>
              <a:ext cx="4764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grpSp>
        <p:nvGrpSpPr>
          <p:cNvPr id="294" name="Google Shape;294;p44"/>
          <p:cNvGrpSpPr/>
          <p:nvPr/>
        </p:nvGrpSpPr>
        <p:grpSpPr>
          <a:xfrm>
            <a:off x="5380643" y="1217026"/>
            <a:ext cx="1617300" cy="740925"/>
            <a:chOff x="7174190" y="2333900"/>
            <a:chExt cx="2156400" cy="987900"/>
          </a:xfrm>
        </p:grpSpPr>
        <p:sp>
          <p:nvSpPr>
            <p:cNvPr id="293" name="Google Shape;293;p44"/>
            <p:cNvSpPr/>
            <p:nvPr/>
          </p:nvSpPr>
          <p:spPr>
            <a:xfrm>
              <a:off x="7174190" y="2333900"/>
              <a:ext cx="1680000" cy="987900"/>
            </a:xfrm>
            <a:prstGeom prst="rect">
              <a:avLst/>
            </a:prstGeom>
            <a:solidFill>
              <a:srgbClr val="0B5394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Data validation</a:t>
              </a:r>
              <a:endParaRPr sz="11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95" name="Google Shape;295;p44"/>
            <p:cNvCxnSpPr>
              <a:stCxn id="293" idx="3"/>
              <a:endCxn id="296" idx="1"/>
            </p:cNvCxnSpPr>
            <p:nvPr/>
          </p:nvCxnSpPr>
          <p:spPr>
            <a:xfrm>
              <a:off x="8854190" y="2827850"/>
              <a:ext cx="4764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grpSp>
        <p:nvGrpSpPr>
          <p:cNvPr id="297" name="Google Shape;297;p44"/>
          <p:cNvGrpSpPr/>
          <p:nvPr/>
        </p:nvGrpSpPr>
        <p:grpSpPr>
          <a:xfrm>
            <a:off x="6998026" y="1217026"/>
            <a:ext cx="1617370" cy="740925"/>
            <a:chOff x="9330703" y="2333900"/>
            <a:chExt cx="2156494" cy="987900"/>
          </a:xfrm>
        </p:grpSpPr>
        <p:sp>
          <p:nvSpPr>
            <p:cNvPr id="296" name="Google Shape;296;p44"/>
            <p:cNvSpPr/>
            <p:nvPr/>
          </p:nvSpPr>
          <p:spPr>
            <a:xfrm>
              <a:off x="9330703" y="2333900"/>
              <a:ext cx="1680000" cy="987900"/>
            </a:xfrm>
            <a:prstGeom prst="rect">
              <a:avLst/>
            </a:prstGeom>
            <a:solidFill>
              <a:srgbClr val="0B5394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Data splitting</a:t>
              </a:r>
              <a:endParaRPr sz="11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98" name="Google Shape;298;p44"/>
            <p:cNvCxnSpPr/>
            <p:nvPr/>
          </p:nvCxnSpPr>
          <p:spPr>
            <a:xfrm>
              <a:off x="11010797" y="2827850"/>
              <a:ext cx="4764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grpSp>
        <p:nvGrpSpPr>
          <p:cNvPr id="299" name="Google Shape;299;p44"/>
          <p:cNvGrpSpPr/>
          <p:nvPr/>
        </p:nvGrpSpPr>
        <p:grpSpPr>
          <a:xfrm>
            <a:off x="1337321" y="2192033"/>
            <a:ext cx="1617300" cy="740925"/>
            <a:chOff x="1783095" y="3633910"/>
            <a:chExt cx="2156400" cy="987900"/>
          </a:xfrm>
        </p:grpSpPr>
        <p:sp>
          <p:nvSpPr>
            <p:cNvPr id="300" name="Google Shape;300;p44"/>
            <p:cNvSpPr/>
            <p:nvPr/>
          </p:nvSpPr>
          <p:spPr>
            <a:xfrm>
              <a:off x="1783095" y="3633910"/>
              <a:ext cx="1680000" cy="987900"/>
            </a:xfrm>
            <a:prstGeom prst="rect">
              <a:avLst/>
            </a:prstGeom>
            <a:solidFill>
              <a:srgbClr val="0B5394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 i="0" u="none" strike="noStrike" cap="non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Trainer</a:t>
              </a:r>
              <a:endParaRPr sz="1100" b="1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cxnSp>
          <p:nvCxnSpPr>
            <p:cNvPr id="301" name="Google Shape;301;p44"/>
            <p:cNvCxnSpPr>
              <a:stCxn id="300" idx="3"/>
              <a:endCxn id="283" idx="1"/>
            </p:cNvCxnSpPr>
            <p:nvPr/>
          </p:nvCxnSpPr>
          <p:spPr>
            <a:xfrm>
              <a:off x="3463095" y="4127860"/>
              <a:ext cx="4764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cxnSp>
        <p:nvCxnSpPr>
          <p:cNvPr id="302" name="Google Shape;302;p44"/>
          <p:cNvCxnSpPr>
            <a:stCxn id="283" idx="3"/>
            <a:endCxn id="303" idx="1"/>
          </p:cNvCxnSpPr>
          <p:nvPr/>
        </p:nvCxnSpPr>
        <p:spPr>
          <a:xfrm>
            <a:off x="4214644" y="2562533"/>
            <a:ext cx="357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grpSp>
        <p:nvGrpSpPr>
          <p:cNvPr id="304" name="Google Shape;304;p44"/>
          <p:cNvGrpSpPr/>
          <p:nvPr/>
        </p:nvGrpSpPr>
        <p:grpSpPr>
          <a:xfrm>
            <a:off x="4571967" y="2192033"/>
            <a:ext cx="1617300" cy="740925"/>
            <a:chOff x="6095955" y="3633910"/>
            <a:chExt cx="2156400" cy="987900"/>
          </a:xfrm>
        </p:grpSpPr>
        <p:sp>
          <p:nvSpPr>
            <p:cNvPr id="303" name="Google Shape;303;p44"/>
            <p:cNvSpPr/>
            <p:nvPr/>
          </p:nvSpPr>
          <p:spPr>
            <a:xfrm>
              <a:off x="6095955" y="3633910"/>
              <a:ext cx="1680000" cy="987900"/>
            </a:xfrm>
            <a:prstGeom prst="rect">
              <a:avLst/>
            </a:prstGeom>
            <a:solidFill>
              <a:srgbClr val="0B5394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 i="0" u="none" strike="noStrike" cap="non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Model</a:t>
              </a:r>
              <a:br>
                <a:rPr lang="en" sz="1100" b="1" i="0" u="none" strike="noStrike" cap="non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</a:br>
              <a:r>
                <a:rPr lang="en" sz="1100" b="1" i="0" u="none" strike="noStrike" cap="non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validation</a:t>
              </a:r>
              <a:endParaRPr sz="1100" b="1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cxnSp>
          <p:nvCxnSpPr>
            <p:cNvPr id="305" name="Google Shape;305;p44"/>
            <p:cNvCxnSpPr>
              <a:stCxn id="303" idx="3"/>
              <a:endCxn id="306" idx="1"/>
            </p:cNvCxnSpPr>
            <p:nvPr/>
          </p:nvCxnSpPr>
          <p:spPr>
            <a:xfrm>
              <a:off x="7775955" y="4127860"/>
              <a:ext cx="4764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grpSp>
        <p:nvGrpSpPr>
          <p:cNvPr id="307" name="Google Shape;307;p44"/>
          <p:cNvGrpSpPr/>
          <p:nvPr/>
        </p:nvGrpSpPr>
        <p:grpSpPr>
          <a:xfrm>
            <a:off x="6189288" y="2192033"/>
            <a:ext cx="1617268" cy="740925"/>
            <a:chOff x="8252386" y="3633910"/>
            <a:chExt cx="2156358" cy="987900"/>
          </a:xfrm>
        </p:grpSpPr>
        <p:sp>
          <p:nvSpPr>
            <p:cNvPr id="306" name="Google Shape;306;p44"/>
            <p:cNvSpPr/>
            <p:nvPr/>
          </p:nvSpPr>
          <p:spPr>
            <a:xfrm>
              <a:off x="8252386" y="3633910"/>
              <a:ext cx="1680000" cy="987900"/>
            </a:xfrm>
            <a:prstGeom prst="rect">
              <a:avLst/>
            </a:prstGeom>
            <a:solidFill>
              <a:srgbClr val="0B5394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 i="0" u="none" strike="noStrike" cap="non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Training</a:t>
              </a:r>
              <a:br>
                <a:rPr lang="en" sz="1100" b="1" i="0" u="none" strike="noStrike" cap="non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</a:br>
              <a:r>
                <a:rPr lang="en" sz="1100" b="1" i="0" u="none" strike="noStrike" cap="non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at scale</a:t>
              </a:r>
              <a:endParaRPr sz="1100" b="1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cxnSp>
          <p:nvCxnSpPr>
            <p:cNvPr id="308" name="Google Shape;308;p44"/>
            <p:cNvCxnSpPr/>
            <p:nvPr/>
          </p:nvCxnSpPr>
          <p:spPr>
            <a:xfrm>
              <a:off x="9932344" y="4127762"/>
              <a:ext cx="4764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sp>
        <p:nvSpPr>
          <p:cNvPr id="309" name="Google Shape;309;p44"/>
          <p:cNvSpPr/>
          <p:nvPr/>
        </p:nvSpPr>
        <p:spPr>
          <a:xfrm>
            <a:off x="6189293" y="3166902"/>
            <a:ext cx="1260000" cy="741000"/>
          </a:xfrm>
          <a:prstGeom prst="rect">
            <a:avLst/>
          </a:prstGeom>
          <a:solidFill>
            <a:srgbClr val="0B5394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Logging</a:t>
            </a:r>
            <a:endParaRPr sz="1100" b="1" i="0" u="none" strike="noStrike" cap="non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310" name="Google Shape;310;p44"/>
          <p:cNvGrpSpPr/>
          <p:nvPr/>
        </p:nvGrpSpPr>
        <p:grpSpPr>
          <a:xfrm>
            <a:off x="1337325" y="3166903"/>
            <a:ext cx="1617300" cy="740925"/>
            <a:chOff x="1783100" y="4933736"/>
            <a:chExt cx="2156400" cy="987900"/>
          </a:xfrm>
        </p:grpSpPr>
        <p:sp>
          <p:nvSpPr>
            <p:cNvPr id="311" name="Google Shape;311;p44"/>
            <p:cNvSpPr/>
            <p:nvPr/>
          </p:nvSpPr>
          <p:spPr>
            <a:xfrm>
              <a:off x="1783100" y="4933736"/>
              <a:ext cx="1680000" cy="987900"/>
            </a:xfrm>
            <a:prstGeom prst="rect">
              <a:avLst/>
            </a:prstGeom>
            <a:solidFill>
              <a:srgbClr val="0B5394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 i="0" u="none" strike="noStrike" cap="non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Roll-out</a:t>
              </a:r>
              <a:endParaRPr sz="1100" b="1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cxnSp>
          <p:nvCxnSpPr>
            <p:cNvPr id="312" name="Google Shape;312;p44"/>
            <p:cNvCxnSpPr>
              <a:stCxn id="311" idx="3"/>
              <a:endCxn id="313" idx="1"/>
            </p:cNvCxnSpPr>
            <p:nvPr/>
          </p:nvCxnSpPr>
          <p:spPr>
            <a:xfrm>
              <a:off x="3463100" y="5427686"/>
              <a:ext cx="4764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grpSp>
        <p:nvGrpSpPr>
          <p:cNvPr id="314" name="Google Shape;314;p44"/>
          <p:cNvGrpSpPr/>
          <p:nvPr/>
        </p:nvGrpSpPr>
        <p:grpSpPr>
          <a:xfrm>
            <a:off x="2954647" y="3166903"/>
            <a:ext cx="1617300" cy="740925"/>
            <a:chOff x="3939530" y="4933736"/>
            <a:chExt cx="2156400" cy="987900"/>
          </a:xfrm>
        </p:grpSpPr>
        <p:sp>
          <p:nvSpPr>
            <p:cNvPr id="313" name="Google Shape;313;p44"/>
            <p:cNvSpPr/>
            <p:nvPr/>
          </p:nvSpPr>
          <p:spPr>
            <a:xfrm>
              <a:off x="3939530" y="4933736"/>
              <a:ext cx="1680000" cy="987900"/>
            </a:xfrm>
            <a:prstGeom prst="rect">
              <a:avLst/>
            </a:prstGeom>
            <a:solidFill>
              <a:srgbClr val="0B5394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 i="0" u="none" strike="noStrike" cap="non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Serving</a:t>
              </a:r>
              <a:endParaRPr sz="1100" b="1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cxnSp>
          <p:nvCxnSpPr>
            <p:cNvPr id="315" name="Google Shape;315;p44"/>
            <p:cNvCxnSpPr>
              <a:stCxn id="313" idx="3"/>
              <a:endCxn id="316" idx="1"/>
            </p:cNvCxnSpPr>
            <p:nvPr/>
          </p:nvCxnSpPr>
          <p:spPr>
            <a:xfrm>
              <a:off x="5619530" y="5427686"/>
              <a:ext cx="4764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grpSp>
        <p:nvGrpSpPr>
          <p:cNvPr id="317" name="Google Shape;317;p44"/>
          <p:cNvGrpSpPr/>
          <p:nvPr/>
        </p:nvGrpSpPr>
        <p:grpSpPr>
          <a:xfrm>
            <a:off x="4571970" y="3166903"/>
            <a:ext cx="1617300" cy="740925"/>
            <a:chOff x="6095960" y="4933736"/>
            <a:chExt cx="2156400" cy="987900"/>
          </a:xfrm>
        </p:grpSpPr>
        <p:sp>
          <p:nvSpPr>
            <p:cNvPr id="316" name="Google Shape;316;p44"/>
            <p:cNvSpPr/>
            <p:nvPr/>
          </p:nvSpPr>
          <p:spPr>
            <a:xfrm>
              <a:off x="6095960" y="4933736"/>
              <a:ext cx="1680000" cy="987900"/>
            </a:xfrm>
            <a:prstGeom prst="rect">
              <a:avLst/>
            </a:prstGeom>
            <a:solidFill>
              <a:srgbClr val="0B5394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 i="0" u="none" strike="noStrike" cap="non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Monitoring</a:t>
              </a:r>
              <a:endParaRPr sz="1100" b="1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cxnSp>
          <p:nvCxnSpPr>
            <p:cNvPr id="318" name="Google Shape;318;p44"/>
            <p:cNvCxnSpPr>
              <a:stCxn id="316" idx="3"/>
              <a:endCxn id="309" idx="1"/>
            </p:cNvCxnSpPr>
            <p:nvPr/>
          </p:nvCxnSpPr>
          <p:spPr>
            <a:xfrm>
              <a:off x="7775960" y="5427686"/>
              <a:ext cx="4764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"/>
                            </p:stCondLst>
                            <p:childTnLst>
                              <p:par>
                                <p:cTn id="3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2" name="Google Shape;1852;p114"/>
          <p:cNvSpPr txBox="1">
            <a:spLocks noGrp="1"/>
          </p:cNvSpPr>
          <p:nvPr>
            <p:ph type="title"/>
          </p:nvPr>
        </p:nvSpPr>
        <p:spPr>
          <a:xfrm>
            <a:off x="187325" y="-27840"/>
            <a:ext cx="8502000" cy="568500"/>
          </a:xfrm>
          <a:prstGeom prst="rect">
            <a:avLst/>
          </a:prstGeom>
        </p:spPr>
        <p:txBody>
          <a:bodyPr spcFirstLastPara="1" wrap="square" lIns="0" tIns="164575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Attack</a:t>
            </a:r>
            <a:endParaRPr/>
          </a:p>
        </p:txBody>
      </p:sp>
      <p:pic>
        <p:nvPicPr>
          <p:cNvPr id="1853" name="Google Shape;1853;p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8925" y="619000"/>
            <a:ext cx="6084725" cy="29919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854" name="Google Shape;1854;p114"/>
          <p:cNvSpPr txBox="1"/>
          <p:nvPr/>
        </p:nvSpPr>
        <p:spPr>
          <a:xfrm>
            <a:off x="1272275" y="3757675"/>
            <a:ext cx="6332100" cy="11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The Cost</a:t>
            </a:r>
            <a:endParaRPr sz="1700"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Lato"/>
              <a:buChar char="•"/>
            </a:pPr>
            <a:r>
              <a:rPr lang="en" sz="17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$62.35</a:t>
            </a:r>
            <a:r>
              <a:rPr lang="en" sz="17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 =&gt; sentiments on 67,000 sentences</a:t>
            </a:r>
            <a:endParaRPr sz="17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Lato"/>
              <a:buChar char="•"/>
            </a:pPr>
            <a:r>
              <a:rPr lang="en" sz="17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$430.56</a:t>
            </a:r>
            <a:r>
              <a:rPr lang="en" sz="17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=&gt; speech recognition dataset of 300 hours </a:t>
            </a:r>
            <a:endParaRPr sz="17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Lato"/>
              <a:buChar char="•"/>
            </a:pPr>
            <a:r>
              <a:rPr lang="en" sz="17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$2,000</a:t>
            </a:r>
            <a:r>
              <a:rPr lang="en" sz="17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=&gt; 1M translation queries (each with 100 characters)</a:t>
            </a:r>
            <a:endParaRPr sz="17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855" name="Google Shape;1855;p1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7863" y="4059288"/>
            <a:ext cx="714413" cy="71441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56" name="Google Shape;1856;p114"/>
          <p:cNvCxnSpPr/>
          <p:nvPr/>
        </p:nvCxnSpPr>
        <p:spPr>
          <a:xfrm rot="10800000" flipH="1">
            <a:off x="3768175" y="939325"/>
            <a:ext cx="341100" cy="111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57" name="Google Shape;1857;p114"/>
          <p:cNvCxnSpPr/>
          <p:nvPr/>
        </p:nvCxnSpPr>
        <p:spPr>
          <a:xfrm rot="10800000" flipH="1">
            <a:off x="3768175" y="2963175"/>
            <a:ext cx="341100" cy="111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58" name="Google Shape;1858;p114"/>
          <p:cNvCxnSpPr/>
          <p:nvPr/>
        </p:nvCxnSpPr>
        <p:spPr>
          <a:xfrm rot="10800000" flipH="1">
            <a:off x="5383900" y="939325"/>
            <a:ext cx="341100" cy="111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59" name="Google Shape;1859;p114"/>
          <p:cNvCxnSpPr/>
          <p:nvPr/>
        </p:nvCxnSpPr>
        <p:spPr>
          <a:xfrm rot="10800000" flipH="1">
            <a:off x="5383900" y="2963175"/>
            <a:ext cx="341100" cy="111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4" name="Google Shape;1864;p1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Quattrocento Sans"/>
              <a:buNone/>
            </a:pPr>
            <a:r>
              <a:rPr lang="en"/>
              <a:t>Using MLOps to Defend</a:t>
            </a:r>
            <a:endParaRPr/>
          </a:p>
        </p:txBody>
      </p:sp>
      <p:sp>
        <p:nvSpPr>
          <p:cNvPr id="1867" name="Google Shape;1867;p115"/>
          <p:cNvSpPr txBox="1">
            <a:spLocks noGrp="1"/>
          </p:cNvSpPr>
          <p:nvPr>
            <p:ph type="body" idx="4294967295"/>
          </p:nvPr>
        </p:nvSpPr>
        <p:spPr>
          <a:xfrm>
            <a:off x="0" y="608013"/>
            <a:ext cx="8502650" cy="4019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" sz="2000" b="1" dirty="0">
                <a:solidFill>
                  <a:schemeClr val="tx1"/>
                </a:solidFill>
              </a:rPr>
              <a:t>Possible defenses</a:t>
            </a:r>
            <a:endParaRPr sz="2000" b="1" dirty="0">
              <a:solidFill>
                <a:schemeClr val="tx1"/>
              </a:solidFill>
            </a:endParaRPr>
          </a:p>
          <a:p>
            <a:pPr marL="91440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" sz="2000" dirty="0">
                <a:solidFill>
                  <a:schemeClr val="tx1"/>
                </a:solidFill>
              </a:rPr>
              <a:t>Detecting queries that could be part of an attack</a:t>
            </a:r>
            <a:endParaRPr sz="2000" dirty="0">
              <a:solidFill>
                <a:schemeClr val="tx1"/>
              </a:solidFill>
            </a:endParaRPr>
          </a:p>
          <a:p>
            <a:pPr marL="91440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" sz="2000" dirty="0">
                <a:solidFill>
                  <a:schemeClr val="tx1"/>
                </a:solidFill>
              </a:rPr>
              <a:t>Watermarking predictions made by the API</a:t>
            </a:r>
            <a:endParaRPr sz="2000" b="1" dirty="0">
              <a:solidFill>
                <a:schemeClr val="tx1"/>
              </a:solidFill>
            </a:endParaRPr>
          </a:p>
          <a:p>
            <a:pPr marL="457200" lvl="0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" sz="2000" b="1" dirty="0">
                <a:solidFill>
                  <a:schemeClr val="tx1"/>
                </a:solidFill>
              </a:rPr>
              <a:t>REPEAT: The </a:t>
            </a:r>
            <a:r>
              <a:rPr lang="en" sz="2000" b="1" i="1" dirty="0">
                <a:solidFill>
                  <a:schemeClr val="tx1"/>
                </a:solidFill>
              </a:rPr>
              <a:t>pipeline</a:t>
            </a:r>
            <a:r>
              <a:rPr lang="en" sz="2000" b="1" dirty="0">
                <a:solidFill>
                  <a:schemeClr val="tx1"/>
                </a:solidFill>
              </a:rPr>
              <a:t> is the value not the </a:t>
            </a:r>
            <a:r>
              <a:rPr lang="en" sz="2000" b="1" i="1" dirty="0">
                <a:solidFill>
                  <a:schemeClr val="tx1"/>
                </a:solidFill>
              </a:rPr>
              <a:t>model</a:t>
            </a:r>
            <a:endParaRPr sz="2000" b="1" i="1" dirty="0">
              <a:solidFill>
                <a:schemeClr val="tx1"/>
              </a:solidFill>
            </a:endParaRPr>
          </a:p>
          <a:p>
            <a:pPr marL="91440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" sz="2000" dirty="0">
                <a:solidFill>
                  <a:schemeClr val="tx1"/>
                </a:solidFill>
              </a:rPr>
              <a:t>Improving domain specificity</a:t>
            </a:r>
            <a:endParaRPr sz="2000" dirty="0">
              <a:solidFill>
                <a:schemeClr val="tx1"/>
              </a:solidFill>
            </a:endParaRPr>
          </a:p>
          <a:p>
            <a:pPr marL="91440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" sz="2000" dirty="0">
                <a:solidFill>
                  <a:schemeClr val="tx1"/>
                </a:solidFill>
              </a:rPr>
              <a:t>Continuous retraining for accuracy</a:t>
            </a:r>
            <a:endParaRPr sz="2000" dirty="0">
              <a:solidFill>
                <a:schemeClr val="tx1"/>
              </a:solidFill>
            </a:endParaRPr>
          </a:p>
          <a:p>
            <a:pPr marL="91440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" sz="2000" dirty="0">
                <a:solidFill>
                  <a:schemeClr val="tx1"/>
                </a:solidFill>
              </a:rPr>
              <a:t>Faster throughput &amp; SLA</a:t>
            </a:r>
            <a:endParaRPr sz="2000" dirty="0">
              <a:solidFill>
                <a:schemeClr val="tx1"/>
              </a:solidFill>
            </a:endParaRPr>
          </a:p>
          <a:p>
            <a:pPr marL="457200" lvl="0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" sz="2000" b="1" dirty="0">
                <a:solidFill>
                  <a:schemeClr val="dk1"/>
                </a:solidFill>
              </a:rPr>
              <a:t>If you REALLY need model security, treat accessing your model like accessing source code</a:t>
            </a:r>
            <a:endParaRPr sz="2000" b="1" dirty="0">
              <a:solidFill>
                <a:schemeClr val="dk1"/>
              </a:solidFill>
            </a:endParaRPr>
          </a:p>
        </p:txBody>
      </p:sp>
      <p:sp>
        <p:nvSpPr>
          <p:cNvPr id="1865" name="Google Shape;1865;p115"/>
          <p:cNvSpPr txBox="1"/>
          <p:nvPr/>
        </p:nvSpPr>
        <p:spPr>
          <a:xfrm>
            <a:off x="783175" y="3728150"/>
            <a:ext cx="7662300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Realistically, if you allow arbitrary access to a model endpoint, it WILL be stolen </a:t>
            </a:r>
            <a:endParaRPr/>
          </a:p>
        </p:txBody>
      </p:sp>
      <p:sp>
        <p:nvSpPr>
          <p:cNvPr id="1866" name="Google Shape;1866;p115"/>
          <p:cNvSpPr txBox="1"/>
          <p:nvPr/>
        </p:nvSpPr>
        <p:spPr>
          <a:xfrm>
            <a:off x="2547000" y="4527022"/>
            <a:ext cx="4050000" cy="56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 b="1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(if it’s worth it)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116"/>
          <p:cNvSpPr txBox="1">
            <a:spLocks noGrp="1"/>
          </p:cNvSpPr>
          <p:nvPr>
            <p:ph type="title"/>
          </p:nvPr>
        </p:nvSpPr>
        <p:spPr>
          <a:xfrm>
            <a:off x="187325" y="-27840"/>
            <a:ext cx="8502000" cy="568500"/>
          </a:xfrm>
          <a:prstGeom prst="rect">
            <a:avLst/>
          </a:prstGeom>
        </p:spPr>
        <p:txBody>
          <a:bodyPr spcFirstLastPara="1" wrap="square" lIns="0" tIns="164575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Tools to Defend</a:t>
            </a:r>
            <a:endParaRPr/>
          </a:p>
        </p:txBody>
      </p:sp>
      <p:grpSp>
        <p:nvGrpSpPr>
          <p:cNvPr id="1873" name="Google Shape;1873;p116"/>
          <p:cNvGrpSpPr/>
          <p:nvPr/>
        </p:nvGrpSpPr>
        <p:grpSpPr>
          <a:xfrm>
            <a:off x="550975" y="1364579"/>
            <a:ext cx="8243451" cy="2623225"/>
            <a:chOff x="550975" y="1364579"/>
            <a:chExt cx="8243451" cy="2623225"/>
          </a:xfrm>
        </p:grpSpPr>
        <p:sp>
          <p:nvSpPr>
            <p:cNvPr id="1874" name="Google Shape;1874;p116"/>
            <p:cNvSpPr txBox="1"/>
            <p:nvPr/>
          </p:nvSpPr>
          <p:spPr>
            <a:xfrm>
              <a:off x="696845" y="3062917"/>
              <a:ext cx="902100" cy="30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latin typeface="Roboto"/>
                  <a:ea typeface="Roboto"/>
                  <a:cs typeface="Roboto"/>
                  <a:sym typeface="Roboto"/>
                </a:rPr>
                <a:t>Ingest</a:t>
              </a:r>
              <a:endParaRPr b="1"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1875" name="Google Shape;1875;p116"/>
            <p:cNvGrpSpPr/>
            <p:nvPr/>
          </p:nvGrpSpPr>
          <p:grpSpPr>
            <a:xfrm>
              <a:off x="550975" y="1364579"/>
              <a:ext cx="8243451" cy="2623225"/>
              <a:chOff x="550975" y="1364579"/>
              <a:chExt cx="8243451" cy="2623225"/>
            </a:xfrm>
          </p:grpSpPr>
          <p:pic>
            <p:nvPicPr>
              <p:cNvPr id="1876" name="Google Shape;1876;p116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550975" y="1821988"/>
                <a:ext cx="1130324" cy="1130324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1877" name="Google Shape;1877;p116"/>
              <p:cNvGrpSpPr/>
              <p:nvPr/>
            </p:nvGrpSpPr>
            <p:grpSpPr>
              <a:xfrm>
                <a:off x="1756325" y="1940035"/>
                <a:ext cx="1670287" cy="1524182"/>
                <a:chOff x="1832525" y="1940035"/>
                <a:chExt cx="1670287" cy="1524182"/>
              </a:xfrm>
            </p:grpSpPr>
            <p:pic>
              <p:nvPicPr>
                <p:cNvPr id="1878" name="Google Shape;1878;p116"/>
                <p:cNvPicPr preferRelativeResize="0"/>
                <p:nvPr/>
              </p:nvPicPr>
              <p:blipFill>
                <a:blip r:embed="rId4">
                  <a:alphaModFix/>
                </a:blip>
                <a:stretch>
                  <a:fillRect/>
                </a:stretch>
              </p:blipFill>
              <p:spPr>
                <a:xfrm>
                  <a:off x="2372488" y="1940035"/>
                  <a:ext cx="1130324" cy="113032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1879" name="Google Shape;1879;p116"/>
                <p:cNvSpPr txBox="1"/>
                <p:nvPr/>
              </p:nvSpPr>
              <p:spPr>
                <a:xfrm>
                  <a:off x="2386639" y="3160017"/>
                  <a:ext cx="1102038" cy="3042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b="1" dirty="0">
                      <a:latin typeface="Roboto"/>
                      <a:ea typeface="Roboto"/>
                      <a:cs typeface="Roboto"/>
                      <a:sym typeface="Roboto"/>
                    </a:rPr>
                    <a:t>Engineer &amp; Split</a:t>
                  </a:r>
                  <a:endParaRPr b="1" dirty="0">
                    <a:latin typeface="Roboto"/>
                    <a:ea typeface="Roboto"/>
                    <a:cs typeface="Roboto"/>
                    <a:sym typeface="Roboto"/>
                  </a:endParaRPr>
                </a:p>
              </p:txBody>
            </p:sp>
            <p:sp>
              <p:nvSpPr>
                <p:cNvPr id="1880" name="Google Shape;1880;p116"/>
                <p:cNvSpPr/>
                <p:nvPr/>
              </p:nvSpPr>
              <p:spPr>
                <a:xfrm>
                  <a:off x="1832525" y="2401538"/>
                  <a:ext cx="414600" cy="207300"/>
                </a:xfrm>
                <a:prstGeom prst="rightArrow">
                  <a:avLst>
                    <a:gd name="adj1" fmla="val 50000"/>
                    <a:gd name="adj2" fmla="val 50000"/>
                  </a:avLst>
                </a:prstGeom>
                <a:solidFill>
                  <a:srgbClr val="000000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881" name="Google Shape;1881;p116"/>
              <p:cNvGrpSpPr/>
              <p:nvPr/>
            </p:nvGrpSpPr>
            <p:grpSpPr>
              <a:xfrm>
                <a:off x="3511313" y="1364579"/>
                <a:ext cx="1290858" cy="2623225"/>
                <a:chOff x="3587513" y="1364579"/>
                <a:chExt cx="1290858" cy="2623225"/>
              </a:xfrm>
            </p:grpSpPr>
            <p:pic>
              <p:nvPicPr>
                <p:cNvPr id="1882" name="Google Shape;1882;p116"/>
                <p:cNvPicPr preferRelativeResize="0"/>
                <p:nvPr/>
              </p:nvPicPr>
              <p:blipFill>
                <a:blip r:embed="rId5">
                  <a:alphaModFix/>
                </a:blip>
                <a:stretch>
                  <a:fillRect/>
                </a:stretch>
              </p:blipFill>
              <p:spPr>
                <a:xfrm>
                  <a:off x="4027314" y="2946931"/>
                  <a:ext cx="800013" cy="800013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883" name="Google Shape;1883;p116"/>
                <p:cNvPicPr preferRelativeResize="0"/>
                <p:nvPr/>
              </p:nvPicPr>
              <p:blipFill>
                <a:blip r:embed="rId6">
                  <a:alphaModFix/>
                </a:blip>
                <a:stretch>
                  <a:fillRect/>
                </a:stretch>
              </p:blipFill>
              <p:spPr>
                <a:xfrm>
                  <a:off x="4041594" y="1364579"/>
                  <a:ext cx="771452" cy="77146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1884" name="Google Shape;1884;p116"/>
                <p:cNvSpPr txBox="1"/>
                <p:nvPr/>
              </p:nvSpPr>
              <p:spPr>
                <a:xfrm>
                  <a:off x="3976270" y="2083342"/>
                  <a:ext cx="902100" cy="3042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b="1">
                      <a:latin typeface="Roboto"/>
                      <a:ea typeface="Roboto"/>
                      <a:cs typeface="Roboto"/>
                      <a:sym typeface="Roboto"/>
                    </a:rPr>
                    <a:t>Train Data</a:t>
                  </a:r>
                  <a:endParaRPr b="1">
                    <a:latin typeface="Roboto"/>
                    <a:ea typeface="Roboto"/>
                    <a:cs typeface="Roboto"/>
                    <a:sym typeface="Roboto"/>
                  </a:endParaRPr>
                </a:p>
              </p:txBody>
            </p:sp>
            <p:sp>
              <p:nvSpPr>
                <p:cNvPr id="1885" name="Google Shape;1885;p116"/>
                <p:cNvSpPr txBox="1"/>
                <p:nvPr/>
              </p:nvSpPr>
              <p:spPr>
                <a:xfrm>
                  <a:off x="3976270" y="3683604"/>
                  <a:ext cx="902100" cy="3042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b="1">
                      <a:latin typeface="Roboto"/>
                      <a:ea typeface="Roboto"/>
                      <a:cs typeface="Roboto"/>
                      <a:sym typeface="Roboto"/>
                    </a:rPr>
                    <a:t>Test</a:t>
                  </a:r>
                  <a:br>
                    <a:rPr lang="en" b="1">
                      <a:latin typeface="Roboto"/>
                      <a:ea typeface="Roboto"/>
                      <a:cs typeface="Roboto"/>
                      <a:sym typeface="Roboto"/>
                    </a:rPr>
                  </a:br>
                  <a:r>
                    <a:rPr lang="en" b="1">
                      <a:latin typeface="Roboto"/>
                      <a:ea typeface="Roboto"/>
                      <a:cs typeface="Roboto"/>
                      <a:sym typeface="Roboto"/>
                    </a:rPr>
                    <a:t>Data</a:t>
                  </a:r>
                  <a:endParaRPr b="1">
                    <a:latin typeface="Roboto"/>
                    <a:ea typeface="Roboto"/>
                    <a:cs typeface="Roboto"/>
                    <a:sym typeface="Roboto"/>
                  </a:endParaRPr>
                </a:p>
              </p:txBody>
            </p:sp>
            <p:sp>
              <p:nvSpPr>
                <p:cNvPr id="1886" name="Google Shape;1886;p116"/>
                <p:cNvSpPr/>
                <p:nvPr/>
              </p:nvSpPr>
              <p:spPr>
                <a:xfrm rot="-2700000">
                  <a:off x="3600160" y="2131709"/>
                  <a:ext cx="414506" cy="207465"/>
                </a:xfrm>
                <a:prstGeom prst="rightArrow">
                  <a:avLst>
                    <a:gd name="adj1" fmla="val 50000"/>
                    <a:gd name="adj2" fmla="val 50000"/>
                  </a:avLst>
                </a:prstGeom>
                <a:solidFill>
                  <a:srgbClr val="000000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7" name="Google Shape;1887;p116"/>
                <p:cNvSpPr/>
                <p:nvPr/>
              </p:nvSpPr>
              <p:spPr>
                <a:xfrm rot="2700000">
                  <a:off x="3600160" y="2872809"/>
                  <a:ext cx="414506" cy="207465"/>
                </a:xfrm>
                <a:prstGeom prst="rightArrow">
                  <a:avLst>
                    <a:gd name="adj1" fmla="val 50000"/>
                    <a:gd name="adj2" fmla="val 50000"/>
                  </a:avLst>
                </a:prstGeom>
                <a:solidFill>
                  <a:srgbClr val="000000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888" name="Google Shape;1888;p116"/>
              <p:cNvGrpSpPr/>
              <p:nvPr/>
            </p:nvGrpSpPr>
            <p:grpSpPr>
              <a:xfrm>
                <a:off x="4849963" y="1776375"/>
                <a:ext cx="1841524" cy="1590742"/>
                <a:chOff x="4926163" y="1776375"/>
                <a:chExt cx="1841524" cy="1590742"/>
              </a:xfrm>
            </p:grpSpPr>
            <p:pic>
              <p:nvPicPr>
                <p:cNvPr id="1889" name="Google Shape;1889;p116"/>
                <p:cNvPicPr preferRelativeResize="0"/>
                <p:nvPr/>
              </p:nvPicPr>
              <p:blipFill>
                <a:blip r:embed="rId7">
                  <a:alphaModFix/>
                </a:blip>
                <a:stretch>
                  <a:fillRect/>
                </a:stretch>
              </p:blipFill>
              <p:spPr>
                <a:xfrm>
                  <a:off x="5504238" y="1776375"/>
                  <a:ext cx="1263450" cy="126345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1890" name="Google Shape;1890;p116"/>
                <p:cNvSpPr txBox="1"/>
                <p:nvPr/>
              </p:nvSpPr>
              <p:spPr>
                <a:xfrm>
                  <a:off x="5684908" y="3062917"/>
                  <a:ext cx="902100" cy="3042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b="1">
                      <a:latin typeface="Roboto"/>
                      <a:ea typeface="Roboto"/>
                      <a:cs typeface="Roboto"/>
                      <a:sym typeface="Roboto"/>
                    </a:rPr>
                    <a:t>Train</a:t>
                  </a:r>
                  <a:endParaRPr b="1">
                    <a:latin typeface="Roboto"/>
                    <a:ea typeface="Roboto"/>
                    <a:cs typeface="Roboto"/>
                    <a:sym typeface="Roboto"/>
                  </a:endParaRPr>
                </a:p>
              </p:txBody>
            </p:sp>
            <p:sp>
              <p:nvSpPr>
                <p:cNvPr id="1891" name="Google Shape;1891;p116"/>
                <p:cNvSpPr/>
                <p:nvPr/>
              </p:nvSpPr>
              <p:spPr>
                <a:xfrm rot="-8100000" flipH="1">
                  <a:off x="4938810" y="2131709"/>
                  <a:ext cx="414506" cy="207465"/>
                </a:xfrm>
                <a:prstGeom prst="rightArrow">
                  <a:avLst>
                    <a:gd name="adj1" fmla="val 50000"/>
                    <a:gd name="adj2" fmla="val 50000"/>
                  </a:avLst>
                </a:prstGeom>
                <a:solidFill>
                  <a:srgbClr val="000000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2" name="Google Shape;1892;p116"/>
                <p:cNvSpPr/>
                <p:nvPr/>
              </p:nvSpPr>
              <p:spPr>
                <a:xfrm rot="8100000" flipH="1">
                  <a:off x="4938810" y="2872809"/>
                  <a:ext cx="414506" cy="207465"/>
                </a:xfrm>
                <a:prstGeom prst="rightArrow">
                  <a:avLst>
                    <a:gd name="adj1" fmla="val 50000"/>
                    <a:gd name="adj2" fmla="val 50000"/>
                  </a:avLst>
                </a:prstGeom>
                <a:solidFill>
                  <a:srgbClr val="000000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893" name="Google Shape;1893;p116"/>
              <p:cNvGrpSpPr/>
              <p:nvPr/>
            </p:nvGrpSpPr>
            <p:grpSpPr>
              <a:xfrm>
                <a:off x="6791663" y="1711386"/>
                <a:ext cx="2002763" cy="1655731"/>
                <a:chOff x="6867863" y="1711386"/>
                <a:chExt cx="2002763" cy="1655731"/>
              </a:xfrm>
            </p:grpSpPr>
            <p:pic>
              <p:nvPicPr>
                <p:cNvPr id="1894" name="Google Shape;1894;p116"/>
                <p:cNvPicPr preferRelativeResize="0"/>
                <p:nvPr/>
              </p:nvPicPr>
              <p:blipFill>
                <a:blip r:embed="rId8">
                  <a:alphaModFix/>
                </a:blip>
                <a:stretch>
                  <a:fillRect/>
                </a:stretch>
              </p:blipFill>
              <p:spPr>
                <a:xfrm>
                  <a:off x="7382675" y="1711386"/>
                  <a:ext cx="1487950" cy="135153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1895" name="Google Shape;1895;p116"/>
                <p:cNvSpPr txBox="1"/>
                <p:nvPr/>
              </p:nvSpPr>
              <p:spPr>
                <a:xfrm>
                  <a:off x="7642945" y="3062917"/>
                  <a:ext cx="902100" cy="3042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b="1">
                      <a:latin typeface="Roboto"/>
                      <a:ea typeface="Roboto"/>
                      <a:cs typeface="Roboto"/>
                      <a:sym typeface="Roboto"/>
                    </a:rPr>
                    <a:t>Serve</a:t>
                  </a:r>
                  <a:endParaRPr b="1">
                    <a:latin typeface="Roboto"/>
                    <a:ea typeface="Roboto"/>
                    <a:cs typeface="Roboto"/>
                    <a:sym typeface="Roboto"/>
                  </a:endParaRPr>
                </a:p>
              </p:txBody>
            </p:sp>
            <p:sp>
              <p:nvSpPr>
                <p:cNvPr id="1896" name="Google Shape;1896;p116"/>
                <p:cNvSpPr/>
                <p:nvPr/>
              </p:nvSpPr>
              <p:spPr>
                <a:xfrm>
                  <a:off x="6867863" y="2304450"/>
                  <a:ext cx="414600" cy="207300"/>
                </a:xfrm>
                <a:prstGeom prst="rightArrow">
                  <a:avLst>
                    <a:gd name="adj1" fmla="val 50000"/>
                    <a:gd name="adj2" fmla="val 50000"/>
                  </a:avLst>
                </a:prstGeom>
                <a:solidFill>
                  <a:srgbClr val="000000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1897" name="Google Shape;1897;p116"/>
          <p:cNvGrpSpPr/>
          <p:nvPr/>
        </p:nvGrpSpPr>
        <p:grpSpPr>
          <a:xfrm>
            <a:off x="634300" y="727800"/>
            <a:ext cx="5961000" cy="450350"/>
            <a:chOff x="634300" y="727800"/>
            <a:chExt cx="5961000" cy="450350"/>
          </a:xfrm>
        </p:grpSpPr>
        <p:cxnSp>
          <p:nvCxnSpPr>
            <p:cNvPr id="1898" name="Google Shape;1898;p116"/>
            <p:cNvCxnSpPr/>
            <p:nvPr/>
          </p:nvCxnSpPr>
          <p:spPr>
            <a:xfrm>
              <a:off x="634300" y="1178150"/>
              <a:ext cx="5961000" cy="0"/>
            </a:xfrm>
            <a:prstGeom prst="straightConnector1">
              <a:avLst/>
            </a:prstGeom>
            <a:noFill/>
            <a:ln w="76200" cap="flat" cmpd="sng">
              <a:solidFill>
                <a:srgbClr val="38761D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899" name="Google Shape;1899;p116"/>
            <p:cNvSpPr txBox="1"/>
            <p:nvPr/>
          </p:nvSpPr>
          <p:spPr>
            <a:xfrm>
              <a:off x="1362694" y="727800"/>
              <a:ext cx="4504200" cy="30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latin typeface="Roboto"/>
                  <a:ea typeface="Roboto"/>
                  <a:cs typeface="Roboto"/>
                  <a:sym typeface="Roboto"/>
                </a:rPr>
                <a:t>Spend the Majority of Engineering Here</a:t>
              </a:r>
              <a:endParaRPr b="1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900" name="Google Shape;1900;p116"/>
          <p:cNvGrpSpPr/>
          <p:nvPr/>
        </p:nvGrpSpPr>
        <p:grpSpPr>
          <a:xfrm>
            <a:off x="7218825" y="727800"/>
            <a:ext cx="1575600" cy="450350"/>
            <a:chOff x="7218825" y="727800"/>
            <a:chExt cx="1575600" cy="450350"/>
          </a:xfrm>
        </p:grpSpPr>
        <p:cxnSp>
          <p:nvCxnSpPr>
            <p:cNvPr id="1901" name="Google Shape;1901;p116"/>
            <p:cNvCxnSpPr/>
            <p:nvPr/>
          </p:nvCxnSpPr>
          <p:spPr>
            <a:xfrm>
              <a:off x="7218825" y="1178150"/>
              <a:ext cx="1575600" cy="0"/>
            </a:xfrm>
            <a:prstGeom prst="straightConnector1">
              <a:avLst/>
            </a:prstGeom>
            <a:noFill/>
            <a:ln w="76200" cap="flat" cmpd="sng">
              <a:solidFill>
                <a:srgbClr val="CC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902" name="Google Shape;1902;p116"/>
            <p:cNvSpPr txBox="1"/>
            <p:nvPr/>
          </p:nvSpPr>
          <p:spPr>
            <a:xfrm>
              <a:off x="7288121" y="727800"/>
              <a:ext cx="1437000" cy="30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latin typeface="Roboto"/>
                  <a:ea typeface="Roboto"/>
                  <a:cs typeface="Roboto"/>
                  <a:sym typeface="Roboto"/>
                </a:rPr>
                <a:t>Not Here</a:t>
              </a:r>
              <a:endParaRPr b="1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7" name="Google Shape;1907;p117"/>
          <p:cNvSpPr txBox="1">
            <a:spLocks noGrp="1"/>
          </p:cNvSpPr>
          <p:nvPr>
            <p:ph type="body" idx="1"/>
          </p:nvPr>
        </p:nvSpPr>
        <p:spPr>
          <a:xfrm>
            <a:off x="209839" y="608136"/>
            <a:ext cx="8501700" cy="40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14350" lvl="0" indent="-51435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800"/>
              <a:buAutoNum type="arabicPeriod"/>
            </a:pPr>
            <a:r>
              <a:rPr lang="en" sz="2800" b="1"/>
              <a:t>Attacker Gets Your ML to Lie To You</a:t>
            </a:r>
            <a:endParaRPr sz="2800" b="1"/>
          </a:p>
          <a:p>
            <a:pPr marL="514350" lvl="0" indent="-51435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800"/>
              <a:buAutoNum type="arabicPeriod"/>
            </a:pPr>
            <a:r>
              <a:rPr lang="en" sz="2800" b="1">
                <a:solidFill>
                  <a:schemeClr val="dk1"/>
                </a:solidFill>
                <a:highlight>
                  <a:srgbClr val="D9EAD3"/>
                </a:highlight>
              </a:rPr>
              <a:t>Attacker Takes Your Models</a:t>
            </a:r>
            <a:endParaRPr sz="2800" b="1">
              <a:solidFill>
                <a:schemeClr val="dk1"/>
              </a:solidFill>
              <a:highlight>
                <a:srgbClr val="D9EAD3"/>
              </a:highlight>
            </a:endParaRPr>
          </a:p>
          <a:p>
            <a:pPr marL="514350" lvl="0" indent="-51435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800"/>
              <a:buAutoNum type="arabicPeriod"/>
            </a:pPr>
            <a:r>
              <a:rPr lang="en" sz="2800" b="1">
                <a:solidFill>
                  <a:schemeClr val="dk1"/>
                </a:solidFill>
              </a:rPr>
              <a:t>Attacker Finds Out About Hidden Data</a:t>
            </a:r>
            <a:endParaRPr sz="28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800" b="1"/>
          </a:p>
        </p:txBody>
      </p:sp>
      <p:sp>
        <p:nvSpPr>
          <p:cNvPr id="1908" name="Google Shape;1908;p117"/>
          <p:cNvSpPr txBox="1">
            <a:spLocks noGrp="1"/>
          </p:cNvSpPr>
          <p:nvPr>
            <p:ph type="title"/>
          </p:nvPr>
        </p:nvSpPr>
        <p:spPr>
          <a:xfrm>
            <a:off x="187325" y="-27840"/>
            <a:ext cx="8502000" cy="56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Quattrocento Sans"/>
              <a:buNone/>
            </a:pPr>
            <a:r>
              <a:rPr lang="en"/>
              <a:t>Three Types of Attacks We’ll Talk About Today</a:t>
            </a:r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118"/>
          <p:cNvSpPr txBox="1">
            <a:spLocks noGrp="1"/>
          </p:cNvSpPr>
          <p:nvPr>
            <p:ph type="body" idx="1"/>
          </p:nvPr>
        </p:nvSpPr>
        <p:spPr>
          <a:xfrm>
            <a:off x="209839" y="608136"/>
            <a:ext cx="8501700" cy="40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14350" lvl="0" indent="-51435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800"/>
              <a:buAutoNum type="arabicPeriod"/>
            </a:pPr>
            <a:r>
              <a:rPr lang="en" sz="2800" b="1"/>
              <a:t>Attacker Gets Your ML to Lie To You</a:t>
            </a:r>
            <a:endParaRPr sz="2800" b="1"/>
          </a:p>
          <a:p>
            <a:pPr marL="514350" lvl="0" indent="-51435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800"/>
              <a:buAutoNum type="arabicPeriod"/>
            </a:pPr>
            <a:r>
              <a:rPr lang="en" sz="2800" b="1">
                <a:solidFill>
                  <a:schemeClr val="dk1"/>
                </a:solidFill>
              </a:rPr>
              <a:t>Attacker Takes Your Models</a:t>
            </a:r>
            <a:endParaRPr sz="2800" b="1">
              <a:solidFill>
                <a:schemeClr val="dk1"/>
              </a:solidFill>
            </a:endParaRPr>
          </a:p>
          <a:p>
            <a:pPr marL="514350" lvl="0" indent="-51435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800"/>
              <a:buAutoNum type="arabicPeriod"/>
            </a:pPr>
            <a:r>
              <a:rPr lang="en" sz="2800" b="1">
                <a:solidFill>
                  <a:schemeClr val="dk1"/>
                </a:solidFill>
                <a:highlight>
                  <a:srgbClr val="D9EAD3"/>
                </a:highlight>
              </a:rPr>
              <a:t>Attacker Finds Out About Hidden Data</a:t>
            </a:r>
            <a:endParaRPr sz="2800" b="1">
              <a:solidFill>
                <a:schemeClr val="dk1"/>
              </a:solidFill>
              <a:highlight>
                <a:srgbClr val="D9EAD3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800" b="1"/>
          </a:p>
        </p:txBody>
      </p:sp>
      <p:sp>
        <p:nvSpPr>
          <p:cNvPr id="1914" name="Google Shape;1914;p118"/>
          <p:cNvSpPr txBox="1">
            <a:spLocks noGrp="1"/>
          </p:cNvSpPr>
          <p:nvPr>
            <p:ph type="title"/>
          </p:nvPr>
        </p:nvSpPr>
        <p:spPr>
          <a:xfrm>
            <a:off x="187325" y="-27840"/>
            <a:ext cx="8502000" cy="56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Quattrocento Sans"/>
              <a:buNone/>
            </a:pPr>
            <a:r>
              <a:rPr lang="en"/>
              <a:t>Three Types of Attacks We’ll Talk About Today</a:t>
            </a:r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119"/>
          <p:cNvSpPr txBox="1">
            <a:spLocks noGrp="1"/>
          </p:cNvSpPr>
          <p:nvPr>
            <p:ph type="title"/>
          </p:nvPr>
        </p:nvSpPr>
        <p:spPr>
          <a:xfrm>
            <a:off x="1440874" y="2095322"/>
            <a:ext cx="6262200" cy="91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Quattrocento Sans"/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Attacker Finds Out About Hidden Data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4" name="Google Shape;1924;p12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Quattrocento Sans"/>
              <a:buNone/>
            </a:pPr>
            <a:r>
              <a:rPr lang="en"/>
              <a:t>Motivation</a:t>
            </a:r>
            <a:endParaRPr/>
          </a:p>
        </p:txBody>
      </p:sp>
      <p:sp>
        <p:nvSpPr>
          <p:cNvPr id="1925" name="Google Shape;1925;p120"/>
          <p:cNvSpPr txBox="1">
            <a:spLocks noGrp="1"/>
          </p:cNvSpPr>
          <p:nvPr>
            <p:ph type="body" idx="4294967295"/>
          </p:nvPr>
        </p:nvSpPr>
        <p:spPr>
          <a:xfrm>
            <a:off x="0" y="608013"/>
            <a:ext cx="8502650" cy="4019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556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" sz="2000" dirty="0">
                <a:solidFill>
                  <a:schemeClr val="tx1"/>
                </a:solidFill>
              </a:rPr>
              <a:t>Malicious user wants to find out hidden data </a:t>
            </a:r>
            <a:endParaRPr sz="2000" dirty="0">
              <a:solidFill>
                <a:schemeClr val="tx1"/>
              </a:solidFill>
            </a:endParaRPr>
          </a:p>
          <a:p>
            <a:pPr marL="914400" lvl="1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" sz="2000" dirty="0">
                <a:solidFill>
                  <a:schemeClr val="tx1"/>
                </a:solidFill>
              </a:rPr>
              <a:t>Can be for system or users information</a:t>
            </a:r>
            <a:endParaRPr sz="2000" dirty="0">
              <a:solidFill>
                <a:schemeClr val="tx1"/>
              </a:solidFill>
            </a:endParaRPr>
          </a:p>
          <a:p>
            <a:pPr marL="914400" lvl="1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" sz="2000" dirty="0">
                <a:solidFill>
                  <a:schemeClr val="tx1"/>
                </a:solidFill>
              </a:rPr>
              <a:t>Probes model using public endpoints</a:t>
            </a:r>
            <a:endParaRPr sz="2000" dirty="0">
              <a:solidFill>
                <a:schemeClr val="tx1"/>
              </a:solidFill>
            </a:endParaRPr>
          </a:p>
          <a:p>
            <a:pPr marL="914400" lvl="1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" sz="2000" dirty="0">
                <a:solidFill>
                  <a:schemeClr val="tx1"/>
                </a:solidFill>
              </a:rPr>
              <a:t>Does NOT have to be logged in (but it helps)</a:t>
            </a:r>
            <a:endParaRPr sz="2000" dirty="0">
              <a:solidFill>
                <a:schemeClr val="tx1"/>
              </a:solidFill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" sz="2000" dirty="0">
                <a:solidFill>
                  <a:schemeClr val="tx1"/>
                </a:solidFill>
              </a:rPr>
              <a:t>Tough to defend against - looks VERY similar to user behavior</a:t>
            </a:r>
            <a:br>
              <a:rPr lang="en" sz="2000" dirty="0">
                <a:solidFill>
                  <a:schemeClr val="tx1"/>
                </a:solidFill>
              </a:rPr>
            </a:br>
            <a:endParaRPr sz="2000" dirty="0">
              <a:solidFill>
                <a:schemeClr val="tx1"/>
              </a:solidFill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" sz="2000" b="1" dirty="0">
                <a:solidFill>
                  <a:schemeClr val="tx1"/>
                </a:solidFill>
              </a:rPr>
              <a:t>You were probably already having this problem, it just became obfuscated (more) by ML</a:t>
            </a:r>
            <a:endParaRPr sz="20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30" name="Google Shape;1930;p121"/>
          <p:cNvGrpSpPr/>
          <p:nvPr/>
        </p:nvGrpSpPr>
        <p:grpSpPr>
          <a:xfrm>
            <a:off x="231225" y="1237275"/>
            <a:ext cx="2419351" cy="2668950"/>
            <a:chOff x="231225" y="1237275"/>
            <a:chExt cx="2419351" cy="2668950"/>
          </a:xfrm>
        </p:grpSpPr>
        <p:pic>
          <p:nvPicPr>
            <p:cNvPr id="1931" name="Google Shape;1931;p121"/>
            <p:cNvPicPr preferRelativeResize="0"/>
            <p:nvPr/>
          </p:nvPicPr>
          <p:blipFill rotWithShape="1">
            <a:blip r:embed="rId3">
              <a:alphaModFix/>
            </a:blip>
            <a:srcRect t="3364" b="41474"/>
            <a:stretch/>
          </p:blipFill>
          <p:spPr>
            <a:xfrm>
              <a:off x="231225" y="1237275"/>
              <a:ext cx="2419351" cy="26689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32" name="Google Shape;1932;p121"/>
            <p:cNvSpPr txBox="1"/>
            <p:nvPr/>
          </p:nvSpPr>
          <p:spPr>
            <a:xfrm>
              <a:off x="533250" y="3551600"/>
              <a:ext cx="1668000" cy="147000"/>
            </a:xfrm>
            <a:prstGeom prst="rect">
              <a:avLst/>
            </a:prstGeom>
            <a:solidFill>
              <a:srgbClr val="CADADE"/>
            </a:solidFill>
            <a:ln>
              <a:noFill/>
            </a:ln>
          </p:spPr>
          <p:txBody>
            <a:bodyPr spcFirstLastPara="1" wrap="square" lIns="91425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b="1">
                  <a:latin typeface="Roboto"/>
                  <a:ea typeface="Roboto"/>
                  <a:cs typeface="Roboto"/>
                  <a:sym typeface="Roboto"/>
                </a:rPr>
                <a:t>Unionize Meeting</a:t>
              </a:r>
              <a:endParaRPr sz="1000" b="1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933" name="Google Shape;1933;p121"/>
          <p:cNvSpPr txBox="1"/>
          <p:nvPr/>
        </p:nvSpPr>
        <p:spPr>
          <a:xfrm>
            <a:off x="249450" y="851125"/>
            <a:ext cx="22356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Roboto"/>
                <a:ea typeface="Roboto"/>
                <a:cs typeface="Roboto"/>
                <a:sym typeface="Roboto"/>
              </a:rPr>
              <a:t>Recommendations</a:t>
            </a:r>
            <a:endParaRPr sz="1800"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34" name="Google Shape;1934;p121"/>
          <p:cNvSpPr txBox="1"/>
          <p:nvPr/>
        </p:nvSpPr>
        <p:spPr>
          <a:xfrm>
            <a:off x="3196900" y="806475"/>
            <a:ext cx="25665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Roboto"/>
                <a:ea typeface="Roboto"/>
                <a:cs typeface="Roboto"/>
                <a:sym typeface="Roboto"/>
              </a:rPr>
              <a:t>Network Graph</a:t>
            </a:r>
            <a:endParaRPr sz="1800" b="1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935" name="Google Shape;1935;p121"/>
          <p:cNvGrpSpPr/>
          <p:nvPr/>
        </p:nvGrpSpPr>
        <p:grpSpPr>
          <a:xfrm>
            <a:off x="3270550" y="1208425"/>
            <a:ext cx="2419351" cy="3178548"/>
            <a:chOff x="3270550" y="1208425"/>
            <a:chExt cx="2419351" cy="3178548"/>
          </a:xfrm>
        </p:grpSpPr>
        <p:pic>
          <p:nvPicPr>
            <p:cNvPr id="1936" name="Google Shape;1936;p121"/>
            <p:cNvPicPr preferRelativeResize="0"/>
            <p:nvPr/>
          </p:nvPicPr>
          <p:blipFill rotWithShape="1">
            <a:blip r:embed="rId4">
              <a:alphaModFix/>
            </a:blip>
            <a:srcRect t="9446" b="24863"/>
            <a:stretch/>
          </p:blipFill>
          <p:spPr>
            <a:xfrm>
              <a:off x="3270550" y="1208425"/>
              <a:ext cx="2419351" cy="31785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37" name="Google Shape;1937;p12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339250" y="1991225"/>
              <a:ext cx="332375" cy="3310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38" name="Google Shape;1938;p121"/>
            <p:cNvSpPr txBox="1"/>
            <p:nvPr/>
          </p:nvSpPr>
          <p:spPr>
            <a:xfrm>
              <a:off x="3695277" y="2012240"/>
              <a:ext cx="888000" cy="999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4570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Karl M.</a:t>
              </a:r>
              <a:endParaRPr sz="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939" name="Google Shape;1939;p121"/>
            <p:cNvSpPr txBox="1"/>
            <p:nvPr/>
          </p:nvSpPr>
          <p:spPr>
            <a:xfrm>
              <a:off x="3695275" y="2789825"/>
              <a:ext cx="665400" cy="999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4570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Lech Walesa</a:t>
              </a:r>
              <a:endParaRPr sz="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940" name="Google Shape;1940;p121"/>
            <p:cNvSpPr txBox="1"/>
            <p:nvPr/>
          </p:nvSpPr>
          <p:spPr>
            <a:xfrm>
              <a:off x="3737287" y="2908011"/>
              <a:ext cx="888000" cy="999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rgbClr val="B7B7B7"/>
                  </a:solidFill>
                  <a:latin typeface="Roboto"/>
                  <a:ea typeface="Roboto"/>
                  <a:cs typeface="Roboto"/>
                  <a:sym typeface="Roboto"/>
                </a:rPr>
                <a:t>@LechWalesa</a:t>
              </a:r>
              <a:endParaRPr sz="3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1941" name="Google Shape;1941;p121"/>
            <p:cNvPicPr preferRelativeResize="0"/>
            <p:nvPr/>
          </p:nvPicPr>
          <p:blipFill rotWithShape="1">
            <a:blip r:embed="rId4">
              <a:alphaModFix/>
            </a:blip>
            <a:srcRect l="45925" t="41585" r="40336" b="55376"/>
            <a:stretch/>
          </p:blipFill>
          <p:spPr>
            <a:xfrm>
              <a:off x="4258801" y="2766275"/>
              <a:ext cx="332375" cy="1469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42" name="Google Shape;1942;p12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333739" y="2774529"/>
              <a:ext cx="350103" cy="3310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43" name="Google Shape;1943;p121"/>
            <p:cNvSpPr/>
            <p:nvPr/>
          </p:nvSpPr>
          <p:spPr>
            <a:xfrm>
              <a:off x="3346696" y="3562100"/>
              <a:ext cx="332400" cy="3324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944" name="Google Shape;1944;p121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3367259" y="3692403"/>
              <a:ext cx="292607" cy="7524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45" name="Google Shape;1945;p121"/>
            <p:cNvSpPr txBox="1"/>
            <p:nvPr/>
          </p:nvSpPr>
          <p:spPr>
            <a:xfrm>
              <a:off x="3705835" y="3564642"/>
              <a:ext cx="665400" cy="999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4570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Pravda</a:t>
              </a:r>
              <a:endParaRPr sz="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1946" name="Google Shape;1946;p121"/>
            <p:cNvPicPr preferRelativeResize="0"/>
            <p:nvPr/>
          </p:nvPicPr>
          <p:blipFill rotWithShape="1">
            <a:blip r:embed="rId4">
              <a:alphaModFix/>
            </a:blip>
            <a:srcRect l="45925" t="41585" r="40336" b="55376"/>
            <a:stretch/>
          </p:blipFill>
          <p:spPr>
            <a:xfrm>
              <a:off x="4040760" y="3541092"/>
              <a:ext cx="332375" cy="1469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47" name="Google Shape;1947;p121"/>
            <p:cNvSpPr txBox="1"/>
            <p:nvPr/>
          </p:nvSpPr>
          <p:spPr>
            <a:xfrm>
              <a:off x="3750441" y="3691027"/>
              <a:ext cx="888000" cy="999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rgbClr val="B7B7B7"/>
                  </a:solidFill>
                  <a:latin typeface="Roboto"/>
                  <a:ea typeface="Roboto"/>
                  <a:cs typeface="Roboto"/>
                  <a:sym typeface="Roboto"/>
                </a:rPr>
                <a:t>@Pravda</a:t>
              </a:r>
              <a:endParaRPr sz="3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948" name="Google Shape;1948;p121"/>
            <p:cNvSpPr txBox="1"/>
            <p:nvPr/>
          </p:nvSpPr>
          <p:spPr>
            <a:xfrm>
              <a:off x="3737276" y="2125019"/>
              <a:ext cx="888000" cy="999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rgbClr val="B7B7B7"/>
                  </a:solidFill>
                  <a:latin typeface="Roboto"/>
                  <a:ea typeface="Roboto"/>
                  <a:cs typeface="Roboto"/>
                  <a:sym typeface="Roboto"/>
                </a:rPr>
                <a:t>@KarlMarx</a:t>
              </a:r>
              <a:endParaRPr sz="3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949" name="Google Shape;1949;p121"/>
            <p:cNvSpPr txBox="1"/>
            <p:nvPr/>
          </p:nvSpPr>
          <p:spPr>
            <a:xfrm>
              <a:off x="3724181" y="3418946"/>
              <a:ext cx="1902600" cy="999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rPr>
                <a:t>Friedrich Engels and 4 others follow</a:t>
              </a:r>
              <a:endParaRPr sz="7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950" name="Google Shape;1950;p121"/>
            <p:cNvSpPr txBox="1"/>
            <p:nvPr/>
          </p:nvSpPr>
          <p:spPr>
            <a:xfrm>
              <a:off x="3724181" y="2644659"/>
              <a:ext cx="1902600" cy="999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rPr>
                <a:t>Fidel-Castro and 3 others follow</a:t>
              </a:r>
              <a:endParaRPr sz="7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951" name="Google Shape;1951;p121"/>
            <p:cNvSpPr txBox="1"/>
            <p:nvPr/>
          </p:nvSpPr>
          <p:spPr>
            <a:xfrm>
              <a:off x="3750456" y="1854271"/>
              <a:ext cx="1902600" cy="999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rPr>
                <a:t>César Estrada Chávez and 9 others follow</a:t>
              </a:r>
              <a:endParaRPr sz="7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952" name="Google Shape;1952;p121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Hidden Data Leakage Examples</a:t>
            </a:r>
            <a:endParaRPr/>
          </a:p>
        </p:txBody>
      </p:sp>
      <p:grpSp>
        <p:nvGrpSpPr>
          <p:cNvPr id="1953" name="Google Shape;1953;p121"/>
          <p:cNvGrpSpPr/>
          <p:nvPr/>
        </p:nvGrpSpPr>
        <p:grpSpPr>
          <a:xfrm>
            <a:off x="4139225" y="2012092"/>
            <a:ext cx="1765200" cy="2747427"/>
            <a:chOff x="4139225" y="2012092"/>
            <a:chExt cx="1765200" cy="2747427"/>
          </a:xfrm>
        </p:grpSpPr>
        <p:cxnSp>
          <p:nvCxnSpPr>
            <p:cNvPr id="1954" name="Google Shape;1954;p121"/>
            <p:cNvCxnSpPr/>
            <p:nvPr/>
          </p:nvCxnSpPr>
          <p:spPr>
            <a:xfrm rot="10800000">
              <a:off x="4139225" y="2012092"/>
              <a:ext cx="757200" cy="2361900"/>
            </a:xfrm>
            <a:prstGeom prst="straightConnector1">
              <a:avLst/>
            </a:pr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955" name="Google Shape;1955;p121"/>
            <p:cNvCxnSpPr/>
            <p:nvPr/>
          </p:nvCxnSpPr>
          <p:spPr>
            <a:xfrm rot="10800000">
              <a:off x="4171448" y="2795849"/>
              <a:ext cx="693600" cy="1567200"/>
            </a:xfrm>
            <a:prstGeom prst="straightConnector1">
              <a:avLst/>
            </a:pr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956" name="Google Shape;1956;p121"/>
            <p:cNvCxnSpPr/>
            <p:nvPr/>
          </p:nvCxnSpPr>
          <p:spPr>
            <a:xfrm rot="10800000">
              <a:off x="4224148" y="3622875"/>
              <a:ext cx="631500" cy="764100"/>
            </a:xfrm>
            <a:prstGeom prst="straightConnector1">
              <a:avLst/>
            </a:pr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957" name="Google Shape;1957;p121"/>
            <p:cNvSpPr txBox="1"/>
            <p:nvPr/>
          </p:nvSpPr>
          <p:spPr>
            <a:xfrm>
              <a:off x="4139225" y="4364419"/>
              <a:ext cx="1765200" cy="39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latin typeface="Roboto"/>
                  <a:ea typeface="Roboto"/>
                  <a:cs typeface="Roboto"/>
                  <a:sym typeface="Roboto"/>
                </a:rPr>
                <a:t>My </a:t>
              </a:r>
              <a:r>
                <a:rPr lang="en" b="1" u="sng">
                  <a:latin typeface="Roboto"/>
                  <a:ea typeface="Roboto"/>
                  <a:cs typeface="Roboto"/>
                  <a:sym typeface="Roboto"/>
                </a:rPr>
                <a:t>Friend’s</a:t>
              </a:r>
              <a:r>
                <a:rPr lang="en" b="1">
                  <a:latin typeface="Roboto"/>
                  <a:ea typeface="Roboto"/>
                  <a:cs typeface="Roboto"/>
                  <a:sym typeface="Roboto"/>
                </a:rPr>
                <a:t> Graphs</a:t>
              </a:r>
              <a:endParaRPr b="1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958" name="Google Shape;1958;p121"/>
          <p:cNvGrpSpPr/>
          <p:nvPr/>
        </p:nvGrpSpPr>
        <p:grpSpPr>
          <a:xfrm>
            <a:off x="210150" y="3698650"/>
            <a:ext cx="1962000" cy="899450"/>
            <a:chOff x="210150" y="3698650"/>
            <a:chExt cx="1962000" cy="899450"/>
          </a:xfrm>
        </p:grpSpPr>
        <p:cxnSp>
          <p:nvCxnSpPr>
            <p:cNvPr id="1959" name="Google Shape;1959;p121"/>
            <p:cNvCxnSpPr/>
            <p:nvPr/>
          </p:nvCxnSpPr>
          <p:spPr>
            <a:xfrm rot="10800000">
              <a:off x="1155850" y="3698650"/>
              <a:ext cx="0" cy="5412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960" name="Google Shape;1960;p121"/>
            <p:cNvSpPr txBox="1"/>
            <p:nvPr/>
          </p:nvSpPr>
          <p:spPr>
            <a:xfrm>
              <a:off x="210150" y="4203000"/>
              <a:ext cx="1962000" cy="39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latin typeface="Roboto"/>
                  <a:ea typeface="Roboto"/>
                  <a:cs typeface="Roboto"/>
                  <a:sym typeface="Roboto"/>
                </a:rPr>
                <a:t>My Historical Events</a:t>
              </a:r>
              <a:endParaRPr b="1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pic>
        <p:nvPicPr>
          <p:cNvPr id="1961" name="Google Shape;1961;p121"/>
          <p:cNvPicPr preferRelativeResize="0"/>
          <p:nvPr/>
        </p:nvPicPr>
        <p:blipFill rotWithShape="1">
          <a:blip r:embed="rId8">
            <a:alphaModFix/>
          </a:blip>
          <a:srcRect l="16680"/>
          <a:stretch/>
        </p:blipFill>
        <p:spPr>
          <a:xfrm>
            <a:off x="6585125" y="3105550"/>
            <a:ext cx="2072550" cy="149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2" name="Google Shape;1962;p12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585125" y="1289004"/>
            <a:ext cx="2072550" cy="1735467"/>
          </a:xfrm>
          <a:prstGeom prst="rect">
            <a:avLst/>
          </a:prstGeom>
          <a:noFill/>
          <a:ln>
            <a:noFill/>
          </a:ln>
        </p:spPr>
      </p:pic>
      <p:sp>
        <p:nvSpPr>
          <p:cNvPr id="1963" name="Google Shape;1963;p121"/>
          <p:cNvSpPr txBox="1"/>
          <p:nvPr/>
        </p:nvSpPr>
        <p:spPr>
          <a:xfrm>
            <a:off x="6475250" y="806475"/>
            <a:ext cx="22356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Roboto"/>
                <a:ea typeface="Roboto"/>
                <a:cs typeface="Roboto"/>
                <a:sym typeface="Roboto"/>
              </a:rPr>
              <a:t>Maps</a:t>
            </a:r>
            <a:endParaRPr sz="1800"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64" name="Google Shape;1964;p121"/>
          <p:cNvSpPr txBox="1"/>
          <p:nvPr/>
        </p:nvSpPr>
        <p:spPr>
          <a:xfrm>
            <a:off x="6432400" y="4598100"/>
            <a:ext cx="2566500" cy="3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Roboto"/>
                <a:ea typeface="Roboto"/>
                <a:cs typeface="Roboto"/>
                <a:sym typeface="Roboto"/>
              </a:rPr>
              <a:t>The </a:t>
            </a:r>
            <a:r>
              <a:rPr lang="en" b="1" u="sng">
                <a:latin typeface="Roboto"/>
                <a:ea typeface="Roboto"/>
                <a:cs typeface="Roboto"/>
                <a:sym typeface="Roboto"/>
              </a:rPr>
              <a:t>Community’s</a:t>
            </a:r>
            <a:r>
              <a:rPr lang="en" b="1">
                <a:latin typeface="Roboto"/>
                <a:ea typeface="Roboto"/>
                <a:cs typeface="Roboto"/>
                <a:sym typeface="Roboto"/>
              </a:rPr>
              <a:t> Locations 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122"/>
          <p:cNvSpPr txBox="1">
            <a:spLocks noGrp="1"/>
          </p:cNvSpPr>
          <p:nvPr>
            <p:ph type="title"/>
          </p:nvPr>
        </p:nvSpPr>
        <p:spPr>
          <a:xfrm>
            <a:off x="1440874" y="2095322"/>
            <a:ext cx="6262200" cy="91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Quattrocento Sans"/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There’s Nothing So Bad that It </a:t>
            </a:r>
            <a:br>
              <a:rPr lang="en">
                <a:latin typeface="Lato"/>
                <a:ea typeface="Lato"/>
                <a:cs typeface="Lato"/>
                <a:sym typeface="Lato"/>
              </a:rPr>
            </a:br>
            <a:r>
              <a:rPr lang="en">
                <a:latin typeface="Lato"/>
                <a:ea typeface="Lato"/>
                <a:cs typeface="Lato"/>
                <a:sym typeface="Lato"/>
              </a:rPr>
              <a:t>Can’t Be Worse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4" name="Google Shape;1974;p123"/>
          <p:cNvSpPr txBox="1">
            <a:spLocks noGrp="1"/>
          </p:cNvSpPr>
          <p:nvPr>
            <p:ph type="title"/>
          </p:nvPr>
        </p:nvSpPr>
        <p:spPr>
          <a:xfrm>
            <a:off x="1440874" y="2443199"/>
            <a:ext cx="6262200" cy="91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Quattrocento Sans"/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There’s Nothing So Bad that It </a:t>
            </a:r>
            <a:br>
              <a:rPr lang="en">
                <a:latin typeface="Lato"/>
                <a:ea typeface="Lato"/>
                <a:cs typeface="Lato"/>
                <a:sym typeface="Lato"/>
              </a:rPr>
            </a:br>
            <a:r>
              <a:rPr lang="en">
                <a:latin typeface="Lato"/>
                <a:ea typeface="Lato"/>
                <a:cs typeface="Lato"/>
                <a:sym typeface="Lato"/>
              </a:rPr>
              <a:t>Can’t Be Worse</a:t>
            </a:r>
            <a:br>
              <a:rPr lang="en">
                <a:latin typeface="Lato"/>
                <a:ea typeface="Lato"/>
                <a:cs typeface="Lato"/>
                <a:sym typeface="Lato"/>
              </a:rPr>
            </a:br>
            <a:r>
              <a:rPr lang="en" sz="5092">
                <a:solidFill>
                  <a:srgbClr val="FFF2CC"/>
                </a:solidFill>
                <a:latin typeface="Lato"/>
                <a:ea typeface="Lato"/>
                <a:cs typeface="Lato"/>
                <a:sym typeface="Lato"/>
              </a:rPr>
              <a:t>(Especially with ML)</a:t>
            </a:r>
            <a:endParaRPr sz="5092">
              <a:solidFill>
                <a:srgbClr val="FFF2CC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5"/>
          <p:cNvSpPr txBox="1">
            <a:spLocks noGrp="1"/>
          </p:cNvSpPr>
          <p:nvPr>
            <p:ph type="title"/>
          </p:nvPr>
        </p:nvSpPr>
        <p:spPr>
          <a:xfrm>
            <a:off x="1458450" y="5263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Quattrocento Sans"/>
              <a:buNone/>
            </a:pPr>
            <a:r>
              <a:rPr lang="en" sz="4000"/>
              <a:t>Ok, but, like, I’m</a:t>
            </a:r>
            <a:br>
              <a:rPr lang="en" sz="4000"/>
            </a:br>
            <a:r>
              <a:rPr lang="en" sz="4000"/>
              <a:t>a data scientist. </a:t>
            </a:r>
            <a:r>
              <a:rPr lang="en" sz="4000" strike="sngStrike"/>
              <a:t>IDGAF</a:t>
            </a:r>
            <a:br>
              <a:rPr lang="en" sz="4000" strike="sngStrike"/>
            </a:br>
            <a:r>
              <a:rPr lang="en" sz="4000"/>
              <a:t>I don’t care</a:t>
            </a:r>
            <a:br>
              <a:rPr lang="en" sz="4000"/>
            </a:br>
            <a:r>
              <a:rPr lang="en" sz="4000"/>
              <a:t>about all that.</a:t>
            </a:r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9" name="Google Shape;1979;p124"/>
          <p:cNvPicPr preferRelativeResize="0"/>
          <p:nvPr/>
        </p:nvPicPr>
        <p:blipFill rotWithShape="1">
          <a:blip r:embed="rId3">
            <a:alphaModFix/>
          </a:blip>
          <a:srcRect r="1574"/>
          <a:stretch/>
        </p:blipFill>
        <p:spPr>
          <a:xfrm>
            <a:off x="4685700" y="897000"/>
            <a:ext cx="3617826" cy="3706302"/>
          </a:xfrm>
          <a:prstGeom prst="rect">
            <a:avLst/>
          </a:prstGeom>
          <a:noFill/>
          <a:ln>
            <a:noFill/>
          </a:ln>
        </p:spPr>
      </p:pic>
      <p:sp>
        <p:nvSpPr>
          <p:cNvPr id="1980" name="Google Shape;1980;p124"/>
          <p:cNvSpPr txBox="1">
            <a:spLocks noGrp="1"/>
          </p:cNvSpPr>
          <p:nvPr>
            <p:ph type="title"/>
          </p:nvPr>
        </p:nvSpPr>
        <p:spPr>
          <a:xfrm>
            <a:off x="187325" y="-27840"/>
            <a:ext cx="8502000" cy="568500"/>
          </a:xfrm>
          <a:prstGeom prst="rect">
            <a:avLst/>
          </a:prstGeom>
        </p:spPr>
        <p:txBody>
          <a:bodyPr spcFirstLastPara="1" wrap="square" lIns="0" tIns="164575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Secret Memorization</a:t>
            </a:r>
            <a:endParaRPr b="1"/>
          </a:p>
        </p:txBody>
      </p:sp>
      <p:pic>
        <p:nvPicPr>
          <p:cNvPr id="1981" name="Google Shape;1981;p1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9875" y="820801"/>
            <a:ext cx="2756075" cy="3927150"/>
          </a:xfrm>
          <a:prstGeom prst="rect">
            <a:avLst/>
          </a:prstGeom>
          <a:noFill/>
          <a:ln>
            <a:noFill/>
          </a:ln>
        </p:spPr>
      </p:pic>
      <p:sp>
        <p:nvSpPr>
          <p:cNvPr id="1982" name="Google Shape;1982;p124"/>
          <p:cNvSpPr txBox="1"/>
          <p:nvPr/>
        </p:nvSpPr>
        <p:spPr>
          <a:xfrm>
            <a:off x="4717925" y="1823050"/>
            <a:ext cx="3509400" cy="21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highlight>
                  <a:srgbClr val="D9EAD3"/>
                </a:highlight>
                <a:latin typeface="Roboto"/>
                <a:ea typeface="Roboto"/>
                <a:cs typeface="Roboto"/>
                <a:sym typeface="Roboto"/>
              </a:rPr>
              <a:t>Let the ruling classes</a:t>
            </a:r>
            <a:r>
              <a:rPr lang="en" sz="1700">
                <a:latin typeface="Roboto"/>
                <a:ea typeface="Roboto"/>
                <a:cs typeface="Roboto"/>
                <a:sym typeface="Roboto"/>
              </a:rPr>
              <a:t> </a:t>
            </a:r>
            <a:endParaRPr sz="1700">
              <a:highlight>
                <a:srgbClr val="CFE2F3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83" name="Google Shape;1983;p124"/>
          <p:cNvSpPr txBox="1"/>
          <p:nvPr/>
        </p:nvSpPr>
        <p:spPr>
          <a:xfrm>
            <a:off x="4712671" y="1828302"/>
            <a:ext cx="3509400" cy="18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                                     </a:t>
            </a:r>
            <a:r>
              <a:rPr lang="en" sz="1700">
                <a:solidFill>
                  <a:schemeClr val="dk1"/>
                </a:solidFill>
                <a:highlight>
                  <a:srgbClr val="CFE2F3"/>
                </a:highlight>
                <a:latin typeface="Roboto"/>
                <a:ea typeface="Roboto"/>
                <a:cs typeface="Roboto"/>
                <a:sym typeface="Roboto"/>
              </a:rPr>
              <a:t> tremble at a Communistic revolution. The proletarians have nothing to lose but their chains. They have a world to win.</a:t>
            </a:r>
            <a:endParaRPr sz="1700">
              <a:solidFill>
                <a:schemeClr val="dk1"/>
              </a:solidFill>
              <a:highlight>
                <a:srgbClr val="CFE2F3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984" name="Google Shape;1984;p124"/>
          <p:cNvGrpSpPr/>
          <p:nvPr/>
        </p:nvGrpSpPr>
        <p:grpSpPr>
          <a:xfrm>
            <a:off x="5820150" y="3042675"/>
            <a:ext cx="2588400" cy="1182800"/>
            <a:chOff x="5820150" y="3042675"/>
            <a:chExt cx="2588400" cy="1182800"/>
          </a:xfrm>
        </p:grpSpPr>
        <p:cxnSp>
          <p:nvCxnSpPr>
            <p:cNvPr id="1985" name="Google Shape;1985;p124"/>
            <p:cNvCxnSpPr/>
            <p:nvPr/>
          </p:nvCxnSpPr>
          <p:spPr>
            <a:xfrm rot="10800000">
              <a:off x="6132500" y="3042675"/>
              <a:ext cx="454200" cy="5346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986" name="Google Shape;1986;p124"/>
            <p:cNvSpPr txBox="1"/>
            <p:nvPr/>
          </p:nvSpPr>
          <p:spPr>
            <a:xfrm>
              <a:off x="5820150" y="3624575"/>
              <a:ext cx="2588400" cy="6009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latin typeface="Roboto"/>
                  <a:ea typeface="Roboto"/>
                  <a:cs typeface="Roboto"/>
                  <a:sym typeface="Roboto"/>
                </a:rPr>
                <a:t>Comes from your corpus of (probably private) data!</a:t>
              </a:r>
              <a:endParaRPr b="1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1" name="Google Shape;1991;p125"/>
          <p:cNvSpPr txBox="1">
            <a:spLocks noGrp="1"/>
          </p:cNvSpPr>
          <p:nvPr>
            <p:ph type="title"/>
          </p:nvPr>
        </p:nvSpPr>
        <p:spPr>
          <a:xfrm>
            <a:off x="187325" y="-27840"/>
            <a:ext cx="8502000" cy="568500"/>
          </a:xfrm>
          <a:prstGeom prst="rect">
            <a:avLst/>
          </a:prstGeom>
        </p:spPr>
        <p:txBody>
          <a:bodyPr spcFirstLastPara="1" wrap="square" lIns="0" tIns="164575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Secret Memorization</a:t>
            </a:r>
            <a:endParaRPr b="1"/>
          </a:p>
        </p:txBody>
      </p:sp>
      <p:sp>
        <p:nvSpPr>
          <p:cNvPr id="1992" name="Google Shape;1992;p125"/>
          <p:cNvSpPr txBox="1">
            <a:spLocks noGrp="1"/>
          </p:cNvSpPr>
          <p:nvPr>
            <p:ph type="body" idx="1"/>
          </p:nvPr>
        </p:nvSpPr>
        <p:spPr>
          <a:xfrm>
            <a:off x="209839" y="608136"/>
            <a:ext cx="8501700" cy="4020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200"/>
              <a:buChar char="•"/>
            </a:pPr>
            <a:r>
              <a:rPr lang="en" sz="2200" u="sng"/>
              <a:t>Address</a:t>
            </a:r>
            <a:r>
              <a:rPr lang="en" sz="2200"/>
              <a:t>: </a:t>
            </a:r>
            <a:r>
              <a:rPr lang="en" sz="2200">
                <a:highlight>
                  <a:srgbClr val="D9EAD3"/>
                </a:highlight>
              </a:rPr>
              <a:t>My shipping address is 1101 </a:t>
            </a:r>
            <a:r>
              <a:rPr lang="en" sz="2200">
                <a:highlight>
                  <a:srgbClr val="C9DAF8"/>
                </a:highlight>
              </a:rPr>
              <a:t>NE 25th St, #168, Seattle WA 98004</a:t>
            </a:r>
            <a:endParaRPr sz="2200">
              <a:highlight>
                <a:srgbClr val="C9DAF8"/>
              </a:highlight>
            </a:endParaRPr>
          </a:p>
          <a:p>
            <a:pPr marL="457200" lvl="0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200"/>
              <a:buChar char="•"/>
            </a:pPr>
            <a:r>
              <a:rPr lang="en" sz="2200" u="sng"/>
              <a:t>Phone number</a:t>
            </a:r>
            <a:r>
              <a:rPr lang="en" sz="2200"/>
              <a:t>: </a:t>
            </a:r>
            <a:r>
              <a:rPr lang="en" sz="2200">
                <a:solidFill>
                  <a:schemeClr val="dk1"/>
                </a:solidFill>
                <a:highlight>
                  <a:srgbClr val="D9EAD3"/>
                </a:highlight>
              </a:rPr>
              <a:t>Can you call me at 212 </a:t>
            </a:r>
            <a:r>
              <a:rPr lang="en" sz="2200">
                <a:solidFill>
                  <a:schemeClr val="dk1"/>
                </a:solidFill>
                <a:highlight>
                  <a:srgbClr val="C9DAF8"/>
                </a:highlight>
              </a:rPr>
              <a:t>555-1212</a:t>
            </a:r>
            <a:endParaRPr sz="2200"/>
          </a:p>
          <a:p>
            <a:pPr marL="457200" lvl="0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200"/>
              <a:buChar char="•"/>
            </a:pPr>
            <a:r>
              <a:rPr lang="en" sz="2200" u="sng"/>
              <a:t>Relationship info</a:t>
            </a:r>
            <a:r>
              <a:rPr lang="en" sz="2200"/>
              <a:t>: </a:t>
            </a:r>
            <a:r>
              <a:rPr lang="en" sz="2200">
                <a:solidFill>
                  <a:schemeClr val="dk1"/>
                </a:solidFill>
                <a:highlight>
                  <a:srgbClr val="D9EAD3"/>
                </a:highlight>
              </a:rPr>
              <a:t>We are planning to visit next week. My </a:t>
            </a:r>
            <a:r>
              <a:rPr lang="en" sz="2200">
                <a:solidFill>
                  <a:schemeClr val="dk1"/>
                </a:solidFill>
                <a:highlight>
                  <a:srgbClr val="C9DAF8"/>
                </a:highlight>
              </a:rPr>
              <a:t>partner, Ashley, and I are...</a:t>
            </a:r>
            <a:endParaRPr sz="2200"/>
          </a:p>
          <a:p>
            <a:pPr marL="457200" lvl="0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200"/>
              <a:buChar char="•"/>
            </a:pPr>
            <a:r>
              <a:rPr lang="en" sz="2200" u="sng"/>
              <a:t>Credit card</a:t>
            </a:r>
            <a:r>
              <a:rPr lang="en" sz="2200"/>
              <a:t>: </a:t>
            </a:r>
            <a:r>
              <a:rPr lang="en" sz="2200">
                <a:solidFill>
                  <a:schemeClr val="dk1"/>
                </a:solidFill>
                <a:highlight>
                  <a:srgbClr val="D9EAD3"/>
                </a:highlight>
              </a:rPr>
              <a:t>Please put it on my Visa, 4128 </a:t>
            </a:r>
            <a:r>
              <a:rPr lang="en" sz="2200">
                <a:solidFill>
                  <a:schemeClr val="dk1"/>
                </a:solidFill>
                <a:highlight>
                  <a:srgbClr val="C9DAF8"/>
                </a:highlight>
              </a:rPr>
              <a:t>1234 5678 9012</a:t>
            </a:r>
            <a:endParaRPr sz="2200"/>
          </a:p>
          <a:p>
            <a:pPr marL="457200" lvl="0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200"/>
              <a:buChar char="•"/>
            </a:pPr>
            <a:r>
              <a:rPr lang="en" sz="2200" u="sng"/>
              <a:t>SSN</a:t>
            </a:r>
            <a:r>
              <a:rPr lang="en" sz="2200"/>
              <a:t>: </a:t>
            </a:r>
            <a:r>
              <a:rPr lang="en" sz="2200">
                <a:solidFill>
                  <a:schemeClr val="dk1"/>
                </a:solidFill>
                <a:highlight>
                  <a:srgbClr val="D9EAD3"/>
                </a:highlight>
              </a:rPr>
              <a:t>My social security number is… 262</a:t>
            </a:r>
            <a:r>
              <a:rPr lang="en" sz="2200">
                <a:solidFill>
                  <a:schemeClr val="dk1"/>
                </a:solidFill>
                <a:highlight>
                  <a:srgbClr val="C9DAF8"/>
                </a:highlight>
              </a:rPr>
              <a:t>-97-7277</a:t>
            </a:r>
            <a:endParaRPr sz="2200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7" name="Google Shape;1997;p126"/>
          <p:cNvSpPr txBox="1">
            <a:spLocks noGrp="1"/>
          </p:cNvSpPr>
          <p:nvPr>
            <p:ph type="title"/>
          </p:nvPr>
        </p:nvSpPr>
        <p:spPr>
          <a:xfrm>
            <a:off x="187325" y="-27840"/>
            <a:ext cx="8502000" cy="568500"/>
          </a:xfrm>
          <a:prstGeom prst="rect">
            <a:avLst/>
          </a:prstGeom>
        </p:spPr>
        <p:txBody>
          <a:bodyPr spcFirstLastPara="1" wrap="square" lIns="0" tIns="164575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Secret Memorization</a:t>
            </a:r>
            <a:endParaRPr b="1"/>
          </a:p>
        </p:txBody>
      </p:sp>
      <p:pic>
        <p:nvPicPr>
          <p:cNvPr id="1998" name="Google Shape;1998;p1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6775" y="960575"/>
            <a:ext cx="5236024" cy="355735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999" name="Google Shape;1999;p126"/>
          <p:cNvSpPr txBox="1"/>
          <p:nvPr/>
        </p:nvSpPr>
        <p:spPr>
          <a:xfrm>
            <a:off x="139774" y="4749225"/>
            <a:ext cx="9004225" cy="35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The Secret Sharer: Evaluating and Testing Unintended Memorization in Neural Networks Carlini, Liu, Erlingsson, Kos, Song</a:t>
            </a:r>
            <a:endParaRPr sz="1200" b="1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4" name="Google Shape;2004;p127"/>
          <p:cNvSpPr txBox="1">
            <a:spLocks noGrp="1"/>
          </p:cNvSpPr>
          <p:nvPr>
            <p:ph type="title"/>
          </p:nvPr>
        </p:nvSpPr>
        <p:spPr>
          <a:xfrm>
            <a:off x="187325" y="-27840"/>
            <a:ext cx="8502000" cy="568500"/>
          </a:xfrm>
          <a:prstGeom prst="rect">
            <a:avLst/>
          </a:prstGeom>
        </p:spPr>
        <p:txBody>
          <a:bodyPr spcFirstLastPara="1" wrap="square" lIns="0" tIns="164575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Secret Memorization</a:t>
            </a:r>
            <a:endParaRPr b="1"/>
          </a:p>
        </p:txBody>
      </p:sp>
      <p:grpSp>
        <p:nvGrpSpPr>
          <p:cNvPr id="2005" name="Google Shape;2005;p127"/>
          <p:cNvGrpSpPr/>
          <p:nvPr/>
        </p:nvGrpSpPr>
        <p:grpSpPr>
          <a:xfrm>
            <a:off x="550975" y="1364579"/>
            <a:ext cx="8243450" cy="2623225"/>
            <a:chOff x="550975" y="1364579"/>
            <a:chExt cx="8243450" cy="2623225"/>
          </a:xfrm>
        </p:grpSpPr>
        <p:sp>
          <p:nvSpPr>
            <p:cNvPr id="2006" name="Google Shape;2006;p127"/>
            <p:cNvSpPr txBox="1"/>
            <p:nvPr/>
          </p:nvSpPr>
          <p:spPr>
            <a:xfrm>
              <a:off x="696845" y="3062917"/>
              <a:ext cx="902100" cy="30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latin typeface="Roboto"/>
                  <a:ea typeface="Roboto"/>
                  <a:cs typeface="Roboto"/>
                  <a:sym typeface="Roboto"/>
                </a:rPr>
                <a:t>Ingest</a:t>
              </a:r>
              <a:endParaRPr b="1"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2007" name="Google Shape;2007;p127"/>
            <p:cNvGrpSpPr/>
            <p:nvPr/>
          </p:nvGrpSpPr>
          <p:grpSpPr>
            <a:xfrm>
              <a:off x="550975" y="1364579"/>
              <a:ext cx="8243450" cy="2623225"/>
              <a:chOff x="550975" y="1364579"/>
              <a:chExt cx="8243450" cy="2623225"/>
            </a:xfrm>
          </p:grpSpPr>
          <p:pic>
            <p:nvPicPr>
              <p:cNvPr id="2008" name="Google Shape;2008;p127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550975" y="1821988"/>
                <a:ext cx="1130324" cy="1130324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2009" name="Google Shape;2009;p127"/>
              <p:cNvGrpSpPr/>
              <p:nvPr/>
            </p:nvGrpSpPr>
            <p:grpSpPr>
              <a:xfrm>
                <a:off x="1756325" y="1940035"/>
                <a:ext cx="1670287" cy="1524182"/>
                <a:chOff x="1832525" y="1940035"/>
                <a:chExt cx="1670287" cy="1524182"/>
              </a:xfrm>
            </p:grpSpPr>
            <p:pic>
              <p:nvPicPr>
                <p:cNvPr id="2010" name="Google Shape;2010;p127"/>
                <p:cNvPicPr preferRelativeResize="0"/>
                <p:nvPr/>
              </p:nvPicPr>
              <p:blipFill>
                <a:blip r:embed="rId4">
                  <a:alphaModFix/>
                </a:blip>
                <a:stretch>
                  <a:fillRect/>
                </a:stretch>
              </p:blipFill>
              <p:spPr>
                <a:xfrm>
                  <a:off x="2372488" y="1940035"/>
                  <a:ext cx="1130324" cy="113032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2011" name="Google Shape;2011;p127"/>
                <p:cNvSpPr txBox="1"/>
                <p:nvPr/>
              </p:nvSpPr>
              <p:spPr>
                <a:xfrm>
                  <a:off x="2401144" y="3160017"/>
                  <a:ext cx="1073028" cy="3042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b="1" dirty="0">
                      <a:latin typeface="Roboto"/>
                      <a:ea typeface="Roboto"/>
                      <a:cs typeface="Roboto"/>
                      <a:sym typeface="Roboto"/>
                    </a:rPr>
                    <a:t>Engineer &amp; Split</a:t>
                  </a:r>
                  <a:endParaRPr b="1" dirty="0">
                    <a:latin typeface="Roboto"/>
                    <a:ea typeface="Roboto"/>
                    <a:cs typeface="Roboto"/>
                    <a:sym typeface="Roboto"/>
                  </a:endParaRPr>
                </a:p>
              </p:txBody>
            </p:sp>
            <p:sp>
              <p:nvSpPr>
                <p:cNvPr id="2012" name="Google Shape;2012;p127"/>
                <p:cNvSpPr/>
                <p:nvPr/>
              </p:nvSpPr>
              <p:spPr>
                <a:xfrm>
                  <a:off x="1832525" y="2401538"/>
                  <a:ext cx="414600" cy="207300"/>
                </a:xfrm>
                <a:prstGeom prst="rightArrow">
                  <a:avLst>
                    <a:gd name="adj1" fmla="val 50000"/>
                    <a:gd name="adj2" fmla="val 50000"/>
                  </a:avLst>
                </a:prstGeom>
                <a:solidFill>
                  <a:srgbClr val="000000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013" name="Google Shape;2013;p127"/>
              <p:cNvGrpSpPr/>
              <p:nvPr/>
            </p:nvGrpSpPr>
            <p:grpSpPr>
              <a:xfrm>
                <a:off x="3511313" y="1364579"/>
                <a:ext cx="1290858" cy="2623225"/>
                <a:chOff x="3587513" y="1364579"/>
                <a:chExt cx="1290858" cy="2623225"/>
              </a:xfrm>
            </p:grpSpPr>
            <p:pic>
              <p:nvPicPr>
                <p:cNvPr id="2014" name="Google Shape;2014;p127"/>
                <p:cNvPicPr preferRelativeResize="0"/>
                <p:nvPr/>
              </p:nvPicPr>
              <p:blipFill>
                <a:blip r:embed="rId5">
                  <a:alphaModFix/>
                </a:blip>
                <a:stretch>
                  <a:fillRect/>
                </a:stretch>
              </p:blipFill>
              <p:spPr>
                <a:xfrm>
                  <a:off x="4027314" y="2946931"/>
                  <a:ext cx="800013" cy="800013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2015" name="Google Shape;2015;p127"/>
                <p:cNvPicPr preferRelativeResize="0"/>
                <p:nvPr/>
              </p:nvPicPr>
              <p:blipFill>
                <a:blip r:embed="rId6">
                  <a:alphaModFix/>
                </a:blip>
                <a:stretch>
                  <a:fillRect/>
                </a:stretch>
              </p:blipFill>
              <p:spPr>
                <a:xfrm>
                  <a:off x="4041594" y="1364579"/>
                  <a:ext cx="771452" cy="77146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2016" name="Google Shape;2016;p127"/>
                <p:cNvSpPr txBox="1"/>
                <p:nvPr/>
              </p:nvSpPr>
              <p:spPr>
                <a:xfrm>
                  <a:off x="3976270" y="2083342"/>
                  <a:ext cx="902100" cy="3042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b="1">
                      <a:latin typeface="Roboto"/>
                      <a:ea typeface="Roboto"/>
                      <a:cs typeface="Roboto"/>
                      <a:sym typeface="Roboto"/>
                    </a:rPr>
                    <a:t>Train Data</a:t>
                  </a:r>
                  <a:endParaRPr b="1">
                    <a:latin typeface="Roboto"/>
                    <a:ea typeface="Roboto"/>
                    <a:cs typeface="Roboto"/>
                    <a:sym typeface="Roboto"/>
                  </a:endParaRPr>
                </a:p>
              </p:txBody>
            </p:sp>
            <p:sp>
              <p:nvSpPr>
                <p:cNvPr id="2017" name="Google Shape;2017;p127"/>
                <p:cNvSpPr txBox="1"/>
                <p:nvPr/>
              </p:nvSpPr>
              <p:spPr>
                <a:xfrm>
                  <a:off x="3976270" y="3683604"/>
                  <a:ext cx="902100" cy="3042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b="1">
                      <a:latin typeface="Roboto"/>
                      <a:ea typeface="Roboto"/>
                      <a:cs typeface="Roboto"/>
                      <a:sym typeface="Roboto"/>
                    </a:rPr>
                    <a:t>Test</a:t>
                  </a:r>
                  <a:br>
                    <a:rPr lang="en" b="1">
                      <a:latin typeface="Roboto"/>
                      <a:ea typeface="Roboto"/>
                      <a:cs typeface="Roboto"/>
                      <a:sym typeface="Roboto"/>
                    </a:rPr>
                  </a:br>
                  <a:r>
                    <a:rPr lang="en" b="1">
                      <a:latin typeface="Roboto"/>
                      <a:ea typeface="Roboto"/>
                      <a:cs typeface="Roboto"/>
                      <a:sym typeface="Roboto"/>
                    </a:rPr>
                    <a:t>Data</a:t>
                  </a:r>
                  <a:endParaRPr b="1">
                    <a:latin typeface="Roboto"/>
                    <a:ea typeface="Roboto"/>
                    <a:cs typeface="Roboto"/>
                    <a:sym typeface="Roboto"/>
                  </a:endParaRPr>
                </a:p>
              </p:txBody>
            </p:sp>
            <p:sp>
              <p:nvSpPr>
                <p:cNvPr id="2018" name="Google Shape;2018;p127"/>
                <p:cNvSpPr/>
                <p:nvPr/>
              </p:nvSpPr>
              <p:spPr>
                <a:xfrm rot="-2700000">
                  <a:off x="3600160" y="2131709"/>
                  <a:ext cx="414506" cy="207465"/>
                </a:xfrm>
                <a:prstGeom prst="rightArrow">
                  <a:avLst>
                    <a:gd name="adj1" fmla="val 50000"/>
                    <a:gd name="adj2" fmla="val 50000"/>
                  </a:avLst>
                </a:prstGeom>
                <a:solidFill>
                  <a:srgbClr val="000000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19" name="Google Shape;2019;p127"/>
                <p:cNvSpPr/>
                <p:nvPr/>
              </p:nvSpPr>
              <p:spPr>
                <a:xfrm rot="2700000">
                  <a:off x="3600160" y="2872809"/>
                  <a:ext cx="414506" cy="207465"/>
                </a:xfrm>
                <a:prstGeom prst="rightArrow">
                  <a:avLst>
                    <a:gd name="adj1" fmla="val 50000"/>
                    <a:gd name="adj2" fmla="val 50000"/>
                  </a:avLst>
                </a:prstGeom>
                <a:solidFill>
                  <a:srgbClr val="000000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020" name="Google Shape;2020;p127"/>
              <p:cNvGrpSpPr/>
              <p:nvPr/>
            </p:nvGrpSpPr>
            <p:grpSpPr>
              <a:xfrm>
                <a:off x="4849963" y="1776375"/>
                <a:ext cx="1841524" cy="1590742"/>
                <a:chOff x="4926163" y="1776375"/>
                <a:chExt cx="1841524" cy="1590742"/>
              </a:xfrm>
            </p:grpSpPr>
            <p:pic>
              <p:nvPicPr>
                <p:cNvPr id="2021" name="Google Shape;2021;p127"/>
                <p:cNvPicPr preferRelativeResize="0"/>
                <p:nvPr/>
              </p:nvPicPr>
              <p:blipFill>
                <a:blip r:embed="rId7">
                  <a:alphaModFix/>
                </a:blip>
                <a:stretch>
                  <a:fillRect/>
                </a:stretch>
              </p:blipFill>
              <p:spPr>
                <a:xfrm>
                  <a:off x="5504238" y="1776375"/>
                  <a:ext cx="1263450" cy="126345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2022" name="Google Shape;2022;p127"/>
                <p:cNvSpPr txBox="1"/>
                <p:nvPr/>
              </p:nvSpPr>
              <p:spPr>
                <a:xfrm>
                  <a:off x="5684908" y="3062917"/>
                  <a:ext cx="902100" cy="3042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b="1">
                      <a:latin typeface="Roboto"/>
                      <a:ea typeface="Roboto"/>
                      <a:cs typeface="Roboto"/>
                      <a:sym typeface="Roboto"/>
                    </a:rPr>
                    <a:t>Train</a:t>
                  </a:r>
                  <a:endParaRPr b="1">
                    <a:latin typeface="Roboto"/>
                    <a:ea typeface="Roboto"/>
                    <a:cs typeface="Roboto"/>
                    <a:sym typeface="Roboto"/>
                  </a:endParaRPr>
                </a:p>
              </p:txBody>
            </p:sp>
            <p:sp>
              <p:nvSpPr>
                <p:cNvPr id="2023" name="Google Shape;2023;p127"/>
                <p:cNvSpPr/>
                <p:nvPr/>
              </p:nvSpPr>
              <p:spPr>
                <a:xfrm rot="-8100000" flipH="1">
                  <a:off x="4938810" y="2131709"/>
                  <a:ext cx="414506" cy="207465"/>
                </a:xfrm>
                <a:prstGeom prst="rightArrow">
                  <a:avLst>
                    <a:gd name="adj1" fmla="val 50000"/>
                    <a:gd name="adj2" fmla="val 50000"/>
                  </a:avLst>
                </a:prstGeom>
                <a:solidFill>
                  <a:srgbClr val="000000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24" name="Google Shape;2024;p127"/>
                <p:cNvSpPr/>
                <p:nvPr/>
              </p:nvSpPr>
              <p:spPr>
                <a:xfrm rot="8100000" flipH="1">
                  <a:off x="4938810" y="2872809"/>
                  <a:ext cx="414506" cy="207465"/>
                </a:xfrm>
                <a:prstGeom prst="rightArrow">
                  <a:avLst>
                    <a:gd name="adj1" fmla="val 50000"/>
                    <a:gd name="adj2" fmla="val 50000"/>
                  </a:avLst>
                </a:prstGeom>
                <a:solidFill>
                  <a:srgbClr val="000000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025" name="Google Shape;2025;p127"/>
              <p:cNvGrpSpPr/>
              <p:nvPr/>
            </p:nvGrpSpPr>
            <p:grpSpPr>
              <a:xfrm>
                <a:off x="6791663" y="1711386"/>
                <a:ext cx="2002763" cy="1655731"/>
                <a:chOff x="6867863" y="1711386"/>
                <a:chExt cx="2002763" cy="1655731"/>
              </a:xfrm>
            </p:grpSpPr>
            <p:pic>
              <p:nvPicPr>
                <p:cNvPr id="2026" name="Google Shape;2026;p127"/>
                <p:cNvPicPr preferRelativeResize="0"/>
                <p:nvPr/>
              </p:nvPicPr>
              <p:blipFill>
                <a:blip r:embed="rId8">
                  <a:alphaModFix/>
                </a:blip>
                <a:stretch>
                  <a:fillRect/>
                </a:stretch>
              </p:blipFill>
              <p:spPr>
                <a:xfrm>
                  <a:off x="7382675" y="1711386"/>
                  <a:ext cx="1487950" cy="135153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2027" name="Google Shape;2027;p127"/>
                <p:cNvSpPr txBox="1"/>
                <p:nvPr/>
              </p:nvSpPr>
              <p:spPr>
                <a:xfrm>
                  <a:off x="7642945" y="3062917"/>
                  <a:ext cx="902100" cy="3042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b="1">
                      <a:latin typeface="Roboto"/>
                      <a:ea typeface="Roboto"/>
                      <a:cs typeface="Roboto"/>
                      <a:sym typeface="Roboto"/>
                    </a:rPr>
                    <a:t>Serve</a:t>
                  </a:r>
                  <a:endParaRPr b="1">
                    <a:latin typeface="Roboto"/>
                    <a:ea typeface="Roboto"/>
                    <a:cs typeface="Roboto"/>
                    <a:sym typeface="Roboto"/>
                  </a:endParaRPr>
                </a:p>
              </p:txBody>
            </p:sp>
            <p:sp>
              <p:nvSpPr>
                <p:cNvPr id="2028" name="Google Shape;2028;p127"/>
                <p:cNvSpPr/>
                <p:nvPr/>
              </p:nvSpPr>
              <p:spPr>
                <a:xfrm>
                  <a:off x="6867863" y="2304450"/>
                  <a:ext cx="414600" cy="207300"/>
                </a:xfrm>
                <a:prstGeom prst="rightArrow">
                  <a:avLst>
                    <a:gd name="adj1" fmla="val 50000"/>
                    <a:gd name="adj2" fmla="val 50000"/>
                  </a:avLst>
                </a:prstGeom>
                <a:solidFill>
                  <a:srgbClr val="000000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2029" name="Google Shape;2029;p127"/>
          <p:cNvGrpSpPr/>
          <p:nvPr/>
        </p:nvGrpSpPr>
        <p:grpSpPr>
          <a:xfrm>
            <a:off x="972775" y="642925"/>
            <a:ext cx="2968675" cy="911375"/>
            <a:chOff x="972775" y="642925"/>
            <a:chExt cx="2968675" cy="911375"/>
          </a:xfrm>
        </p:grpSpPr>
        <p:sp>
          <p:nvSpPr>
            <p:cNvPr id="2030" name="Google Shape;2030;p127"/>
            <p:cNvSpPr txBox="1"/>
            <p:nvPr/>
          </p:nvSpPr>
          <p:spPr>
            <a:xfrm>
              <a:off x="1319425" y="900125"/>
              <a:ext cx="2454300" cy="56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latin typeface="Lato"/>
                  <a:ea typeface="Lato"/>
                  <a:cs typeface="Lato"/>
                  <a:sym typeface="Lato"/>
                </a:rPr>
                <a:t>“The random number is 0123456789.”</a:t>
              </a:r>
              <a:endParaRPr b="1">
                <a:latin typeface="Lato"/>
                <a:ea typeface="Lato"/>
                <a:cs typeface="Lato"/>
                <a:sym typeface="Lato"/>
              </a:endParaRPr>
            </a:p>
          </p:txBody>
        </p:sp>
        <p:cxnSp>
          <p:nvCxnSpPr>
            <p:cNvPr id="2031" name="Google Shape;2031;p127"/>
            <p:cNvCxnSpPr/>
            <p:nvPr/>
          </p:nvCxnSpPr>
          <p:spPr>
            <a:xfrm>
              <a:off x="2806550" y="1336200"/>
              <a:ext cx="1134900" cy="2181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2032" name="Google Shape;2032;p127"/>
            <p:cNvSpPr txBox="1"/>
            <p:nvPr/>
          </p:nvSpPr>
          <p:spPr>
            <a:xfrm>
              <a:off x="972775" y="642925"/>
              <a:ext cx="1403400" cy="21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u="sng">
                  <a:latin typeface="Roboto"/>
                  <a:ea typeface="Roboto"/>
                  <a:cs typeface="Roboto"/>
                  <a:sym typeface="Roboto"/>
                </a:rPr>
                <a:t>Inject Canary:</a:t>
              </a:r>
              <a:endParaRPr u="sng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033" name="Google Shape;2033;p127"/>
          <p:cNvGrpSpPr/>
          <p:nvPr/>
        </p:nvGrpSpPr>
        <p:grpSpPr>
          <a:xfrm>
            <a:off x="5698969" y="2672300"/>
            <a:ext cx="3658162" cy="1921550"/>
            <a:chOff x="5698969" y="2672300"/>
            <a:chExt cx="3658162" cy="1921550"/>
          </a:xfrm>
        </p:grpSpPr>
        <p:sp>
          <p:nvSpPr>
            <p:cNvPr id="2034" name="Google Shape;2034;p127"/>
            <p:cNvSpPr txBox="1"/>
            <p:nvPr/>
          </p:nvSpPr>
          <p:spPr>
            <a:xfrm>
              <a:off x="5698969" y="4025350"/>
              <a:ext cx="3658162" cy="56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>
                  <a:latin typeface="Lato"/>
                  <a:ea typeface="Lato"/>
                  <a:cs typeface="Lato"/>
                  <a:sym typeface="Lato"/>
                </a:rPr>
                <a:t>“</a:t>
              </a:r>
              <a:r>
                <a:rPr lang="en" b="1" dirty="0">
                  <a:highlight>
                    <a:srgbClr val="D9EAD3"/>
                  </a:highlight>
                  <a:latin typeface="Lato"/>
                  <a:ea typeface="Lato"/>
                  <a:cs typeface="Lato"/>
                  <a:sym typeface="Lato"/>
                </a:rPr>
                <a:t>The random number is</a:t>
              </a:r>
              <a:r>
                <a:rPr lang="en" b="1" dirty="0">
                  <a:highlight>
                    <a:srgbClr val="CFE2F3"/>
                  </a:highlight>
                  <a:latin typeface="Lato"/>
                  <a:ea typeface="Lato"/>
                  <a:cs typeface="Lato"/>
                  <a:sym typeface="Lato"/>
                </a:rPr>
                <a:t>  ?????????</a:t>
              </a:r>
              <a:r>
                <a:rPr lang="en" b="1" dirty="0">
                  <a:latin typeface="Lato"/>
                  <a:ea typeface="Lato"/>
                  <a:cs typeface="Lato"/>
                  <a:sym typeface="Lato"/>
                </a:rPr>
                <a:t>.”</a:t>
              </a:r>
              <a:endParaRPr b="1" dirty="0"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035" name="Google Shape;2035;p127"/>
            <p:cNvSpPr txBox="1"/>
            <p:nvPr/>
          </p:nvSpPr>
          <p:spPr>
            <a:xfrm>
              <a:off x="6026850" y="3764600"/>
              <a:ext cx="2074200" cy="21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u="sng">
                  <a:latin typeface="Roboto"/>
                  <a:ea typeface="Roboto"/>
                  <a:cs typeface="Roboto"/>
                  <a:sym typeface="Roboto"/>
                </a:rPr>
                <a:t>Test for Leakage:</a:t>
              </a:r>
              <a:endParaRPr u="sng"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2036" name="Google Shape;2036;p127"/>
            <p:cNvCxnSpPr>
              <a:stCxn id="2035" idx="0"/>
            </p:cNvCxnSpPr>
            <p:nvPr/>
          </p:nvCxnSpPr>
          <p:spPr>
            <a:xfrm rot="10800000">
              <a:off x="7063950" y="2672300"/>
              <a:ext cx="0" cy="10923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1" name="Google Shape;2041;p128"/>
          <p:cNvSpPr txBox="1">
            <a:spLocks noGrp="1"/>
          </p:cNvSpPr>
          <p:nvPr>
            <p:ph type="title"/>
          </p:nvPr>
        </p:nvSpPr>
        <p:spPr>
          <a:xfrm>
            <a:off x="187325" y="-27840"/>
            <a:ext cx="8502000" cy="568500"/>
          </a:xfrm>
          <a:prstGeom prst="rect">
            <a:avLst/>
          </a:prstGeom>
        </p:spPr>
        <p:txBody>
          <a:bodyPr spcFirstLastPara="1" wrap="square" lIns="0" tIns="164575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Secret Memorization</a:t>
            </a:r>
            <a:endParaRPr b="1"/>
          </a:p>
        </p:txBody>
      </p:sp>
      <p:grpSp>
        <p:nvGrpSpPr>
          <p:cNvPr id="2042" name="Google Shape;2042;p128"/>
          <p:cNvGrpSpPr/>
          <p:nvPr/>
        </p:nvGrpSpPr>
        <p:grpSpPr>
          <a:xfrm>
            <a:off x="550975" y="1364579"/>
            <a:ext cx="8243451" cy="2623225"/>
            <a:chOff x="550975" y="1364579"/>
            <a:chExt cx="8243451" cy="2623225"/>
          </a:xfrm>
        </p:grpSpPr>
        <p:sp>
          <p:nvSpPr>
            <p:cNvPr id="2043" name="Google Shape;2043;p128"/>
            <p:cNvSpPr txBox="1"/>
            <p:nvPr/>
          </p:nvSpPr>
          <p:spPr>
            <a:xfrm>
              <a:off x="696845" y="3062917"/>
              <a:ext cx="902100" cy="30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latin typeface="Roboto"/>
                  <a:ea typeface="Roboto"/>
                  <a:cs typeface="Roboto"/>
                  <a:sym typeface="Roboto"/>
                </a:rPr>
                <a:t>Ingest</a:t>
              </a:r>
              <a:endParaRPr b="1"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2044" name="Google Shape;2044;p128"/>
            <p:cNvGrpSpPr/>
            <p:nvPr/>
          </p:nvGrpSpPr>
          <p:grpSpPr>
            <a:xfrm>
              <a:off x="550975" y="1364579"/>
              <a:ext cx="8243451" cy="2623225"/>
              <a:chOff x="550975" y="1364579"/>
              <a:chExt cx="8243451" cy="2623225"/>
            </a:xfrm>
          </p:grpSpPr>
          <p:pic>
            <p:nvPicPr>
              <p:cNvPr id="2045" name="Google Shape;2045;p128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550975" y="1821988"/>
                <a:ext cx="1130324" cy="1130324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2046" name="Google Shape;2046;p128"/>
              <p:cNvGrpSpPr/>
              <p:nvPr/>
            </p:nvGrpSpPr>
            <p:grpSpPr>
              <a:xfrm>
                <a:off x="1756325" y="1940035"/>
                <a:ext cx="1703945" cy="1524182"/>
                <a:chOff x="1832525" y="1940035"/>
                <a:chExt cx="1703945" cy="1524182"/>
              </a:xfrm>
            </p:grpSpPr>
            <p:pic>
              <p:nvPicPr>
                <p:cNvPr id="2047" name="Google Shape;2047;p128"/>
                <p:cNvPicPr preferRelativeResize="0"/>
                <p:nvPr/>
              </p:nvPicPr>
              <p:blipFill>
                <a:blip r:embed="rId4">
                  <a:alphaModFix/>
                </a:blip>
                <a:stretch>
                  <a:fillRect/>
                </a:stretch>
              </p:blipFill>
              <p:spPr>
                <a:xfrm>
                  <a:off x="2372488" y="1940035"/>
                  <a:ext cx="1130324" cy="113032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2048" name="Google Shape;2048;p128"/>
                <p:cNvSpPr txBox="1"/>
                <p:nvPr/>
              </p:nvSpPr>
              <p:spPr>
                <a:xfrm>
                  <a:off x="2338846" y="3160017"/>
                  <a:ext cx="1197624" cy="3042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b="1" dirty="0">
                      <a:latin typeface="Roboto"/>
                      <a:ea typeface="Roboto"/>
                      <a:cs typeface="Roboto"/>
                      <a:sym typeface="Roboto"/>
                    </a:rPr>
                    <a:t>Engineer &amp; Split</a:t>
                  </a:r>
                  <a:endParaRPr b="1" dirty="0">
                    <a:latin typeface="Roboto"/>
                    <a:ea typeface="Roboto"/>
                    <a:cs typeface="Roboto"/>
                    <a:sym typeface="Roboto"/>
                  </a:endParaRPr>
                </a:p>
              </p:txBody>
            </p:sp>
            <p:sp>
              <p:nvSpPr>
                <p:cNvPr id="2049" name="Google Shape;2049;p128"/>
                <p:cNvSpPr/>
                <p:nvPr/>
              </p:nvSpPr>
              <p:spPr>
                <a:xfrm>
                  <a:off x="1832525" y="2401538"/>
                  <a:ext cx="414600" cy="207300"/>
                </a:xfrm>
                <a:prstGeom prst="rightArrow">
                  <a:avLst>
                    <a:gd name="adj1" fmla="val 50000"/>
                    <a:gd name="adj2" fmla="val 50000"/>
                  </a:avLst>
                </a:prstGeom>
                <a:solidFill>
                  <a:srgbClr val="000000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050" name="Google Shape;2050;p128"/>
              <p:cNvGrpSpPr/>
              <p:nvPr/>
            </p:nvGrpSpPr>
            <p:grpSpPr>
              <a:xfrm>
                <a:off x="3511313" y="1364579"/>
                <a:ext cx="1290858" cy="2623225"/>
                <a:chOff x="3587513" y="1364579"/>
                <a:chExt cx="1290858" cy="2623225"/>
              </a:xfrm>
            </p:grpSpPr>
            <p:pic>
              <p:nvPicPr>
                <p:cNvPr id="2051" name="Google Shape;2051;p128"/>
                <p:cNvPicPr preferRelativeResize="0"/>
                <p:nvPr/>
              </p:nvPicPr>
              <p:blipFill>
                <a:blip r:embed="rId5">
                  <a:alphaModFix/>
                </a:blip>
                <a:stretch>
                  <a:fillRect/>
                </a:stretch>
              </p:blipFill>
              <p:spPr>
                <a:xfrm>
                  <a:off x="4027314" y="2946931"/>
                  <a:ext cx="800013" cy="800013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2052" name="Google Shape;2052;p128"/>
                <p:cNvPicPr preferRelativeResize="0"/>
                <p:nvPr/>
              </p:nvPicPr>
              <p:blipFill>
                <a:blip r:embed="rId6">
                  <a:alphaModFix/>
                </a:blip>
                <a:stretch>
                  <a:fillRect/>
                </a:stretch>
              </p:blipFill>
              <p:spPr>
                <a:xfrm>
                  <a:off x="4041594" y="1364579"/>
                  <a:ext cx="771452" cy="77146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2053" name="Google Shape;2053;p128"/>
                <p:cNvSpPr txBox="1"/>
                <p:nvPr/>
              </p:nvSpPr>
              <p:spPr>
                <a:xfrm>
                  <a:off x="3976270" y="2083342"/>
                  <a:ext cx="902100" cy="3042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b="1">
                      <a:latin typeface="Roboto"/>
                      <a:ea typeface="Roboto"/>
                      <a:cs typeface="Roboto"/>
                      <a:sym typeface="Roboto"/>
                    </a:rPr>
                    <a:t>Train Data</a:t>
                  </a:r>
                  <a:endParaRPr b="1">
                    <a:latin typeface="Roboto"/>
                    <a:ea typeface="Roboto"/>
                    <a:cs typeface="Roboto"/>
                    <a:sym typeface="Roboto"/>
                  </a:endParaRPr>
                </a:p>
              </p:txBody>
            </p:sp>
            <p:sp>
              <p:nvSpPr>
                <p:cNvPr id="2054" name="Google Shape;2054;p128"/>
                <p:cNvSpPr txBox="1"/>
                <p:nvPr/>
              </p:nvSpPr>
              <p:spPr>
                <a:xfrm>
                  <a:off x="3976270" y="3683604"/>
                  <a:ext cx="902100" cy="3042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b="1">
                      <a:latin typeface="Roboto"/>
                      <a:ea typeface="Roboto"/>
                      <a:cs typeface="Roboto"/>
                      <a:sym typeface="Roboto"/>
                    </a:rPr>
                    <a:t>Test</a:t>
                  </a:r>
                  <a:br>
                    <a:rPr lang="en" b="1">
                      <a:latin typeface="Roboto"/>
                      <a:ea typeface="Roboto"/>
                      <a:cs typeface="Roboto"/>
                      <a:sym typeface="Roboto"/>
                    </a:rPr>
                  </a:br>
                  <a:r>
                    <a:rPr lang="en" b="1">
                      <a:latin typeface="Roboto"/>
                      <a:ea typeface="Roboto"/>
                      <a:cs typeface="Roboto"/>
                      <a:sym typeface="Roboto"/>
                    </a:rPr>
                    <a:t>Data</a:t>
                  </a:r>
                  <a:endParaRPr b="1">
                    <a:latin typeface="Roboto"/>
                    <a:ea typeface="Roboto"/>
                    <a:cs typeface="Roboto"/>
                    <a:sym typeface="Roboto"/>
                  </a:endParaRPr>
                </a:p>
              </p:txBody>
            </p:sp>
            <p:sp>
              <p:nvSpPr>
                <p:cNvPr id="2055" name="Google Shape;2055;p128"/>
                <p:cNvSpPr/>
                <p:nvPr/>
              </p:nvSpPr>
              <p:spPr>
                <a:xfrm rot="-2700000">
                  <a:off x="3600160" y="2131709"/>
                  <a:ext cx="414506" cy="207465"/>
                </a:xfrm>
                <a:prstGeom prst="rightArrow">
                  <a:avLst>
                    <a:gd name="adj1" fmla="val 50000"/>
                    <a:gd name="adj2" fmla="val 50000"/>
                  </a:avLst>
                </a:prstGeom>
                <a:solidFill>
                  <a:srgbClr val="000000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56" name="Google Shape;2056;p128"/>
                <p:cNvSpPr/>
                <p:nvPr/>
              </p:nvSpPr>
              <p:spPr>
                <a:xfrm rot="2700000">
                  <a:off x="3600160" y="2872809"/>
                  <a:ext cx="414506" cy="207465"/>
                </a:xfrm>
                <a:prstGeom prst="rightArrow">
                  <a:avLst>
                    <a:gd name="adj1" fmla="val 50000"/>
                    <a:gd name="adj2" fmla="val 50000"/>
                  </a:avLst>
                </a:prstGeom>
                <a:solidFill>
                  <a:srgbClr val="000000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057" name="Google Shape;2057;p128"/>
              <p:cNvGrpSpPr/>
              <p:nvPr/>
            </p:nvGrpSpPr>
            <p:grpSpPr>
              <a:xfrm>
                <a:off x="4849963" y="1776375"/>
                <a:ext cx="1841524" cy="1590742"/>
                <a:chOff x="4926163" y="1776375"/>
                <a:chExt cx="1841524" cy="1590742"/>
              </a:xfrm>
            </p:grpSpPr>
            <p:pic>
              <p:nvPicPr>
                <p:cNvPr id="2058" name="Google Shape;2058;p128"/>
                <p:cNvPicPr preferRelativeResize="0"/>
                <p:nvPr/>
              </p:nvPicPr>
              <p:blipFill>
                <a:blip r:embed="rId7">
                  <a:alphaModFix/>
                </a:blip>
                <a:stretch>
                  <a:fillRect/>
                </a:stretch>
              </p:blipFill>
              <p:spPr>
                <a:xfrm>
                  <a:off x="5504238" y="1776375"/>
                  <a:ext cx="1263450" cy="126345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2059" name="Google Shape;2059;p128"/>
                <p:cNvSpPr txBox="1"/>
                <p:nvPr/>
              </p:nvSpPr>
              <p:spPr>
                <a:xfrm>
                  <a:off x="5684908" y="3062917"/>
                  <a:ext cx="902100" cy="3042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b="1">
                      <a:latin typeface="Roboto"/>
                      <a:ea typeface="Roboto"/>
                      <a:cs typeface="Roboto"/>
                      <a:sym typeface="Roboto"/>
                    </a:rPr>
                    <a:t>Train</a:t>
                  </a:r>
                  <a:endParaRPr b="1">
                    <a:latin typeface="Roboto"/>
                    <a:ea typeface="Roboto"/>
                    <a:cs typeface="Roboto"/>
                    <a:sym typeface="Roboto"/>
                  </a:endParaRPr>
                </a:p>
              </p:txBody>
            </p:sp>
            <p:sp>
              <p:nvSpPr>
                <p:cNvPr id="2060" name="Google Shape;2060;p128"/>
                <p:cNvSpPr/>
                <p:nvPr/>
              </p:nvSpPr>
              <p:spPr>
                <a:xfrm rot="-8100000" flipH="1">
                  <a:off x="4938810" y="2131709"/>
                  <a:ext cx="414506" cy="207465"/>
                </a:xfrm>
                <a:prstGeom prst="rightArrow">
                  <a:avLst>
                    <a:gd name="adj1" fmla="val 50000"/>
                    <a:gd name="adj2" fmla="val 50000"/>
                  </a:avLst>
                </a:prstGeom>
                <a:solidFill>
                  <a:srgbClr val="000000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61" name="Google Shape;2061;p128"/>
                <p:cNvSpPr/>
                <p:nvPr/>
              </p:nvSpPr>
              <p:spPr>
                <a:xfrm rot="8100000" flipH="1">
                  <a:off x="4938810" y="2872809"/>
                  <a:ext cx="414506" cy="207465"/>
                </a:xfrm>
                <a:prstGeom prst="rightArrow">
                  <a:avLst>
                    <a:gd name="adj1" fmla="val 50000"/>
                    <a:gd name="adj2" fmla="val 50000"/>
                  </a:avLst>
                </a:prstGeom>
                <a:solidFill>
                  <a:srgbClr val="000000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062" name="Google Shape;2062;p128"/>
              <p:cNvGrpSpPr/>
              <p:nvPr/>
            </p:nvGrpSpPr>
            <p:grpSpPr>
              <a:xfrm>
                <a:off x="6791663" y="1711386"/>
                <a:ext cx="2002763" cy="1655731"/>
                <a:chOff x="6867863" y="1711386"/>
                <a:chExt cx="2002763" cy="1655731"/>
              </a:xfrm>
            </p:grpSpPr>
            <p:pic>
              <p:nvPicPr>
                <p:cNvPr id="2063" name="Google Shape;2063;p128"/>
                <p:cNvPicPr preferRelativeResize="0"/>
                <p:nvPr/>
              </p:nvPicPr>
              <p:blipFill>
                <a:blip r:embed="rId8">
                  <a:alphaModFix/>
                </a:blip>
                <a:stretch>
                  <a:fillRect/>
                </a:stretch>
              </p:blipFill>
              <p:spPr>
                <a:xfrm>
                  <a:off x="7382675" y="1711386"/>
                  <a:ext cx="1487950" cy="135153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2064" name="Google Shape;2064;p128"/>
                <p:cNvSpPr txBox="1"/>
                <p:nvPr/>
              </p:nvSpPr>
              <p:spPr>
                <a:xfrm>
                  <a:off x="7642945" y="3062917"/>
                  <a:ext cx="902100" cy="3042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b="1">
                      <a:latin typeface="Roboto"/>
                      <a:ea typeface="Roboto"/>
                      <a:cs typeface="Roboto"/>
                      <a:sym typeface="Roboto"/>
                    </a:rPr>
                    <a:t>Serve</a:t>
                  </a:r>
                  <a:endParaRPr b="1">
                    <a:latin typeface="Roboto"/>
                    <a:ea typeface="Roboto"/>
                    <a:cs typeface="Roboto"/>
                    <a:sym typeface="Roboto"/>
                  </a:endParaRPr>
                </a:p>
              </p:txBody>
            </p:sp>
            <p:sp>
              <p:nvSpPr>
                <p:cNvPr id="2065" name="Google Shape;2065;p128"/>
                <p:cNvSpPr/>
                <p:nvPr/>
              </p:nvSpPr>
              <p:spPr>
                <a:xfrm>
                  <a:off x="6867863" y="2304450"/>
                  <a:ext cx="414600" cy="207300"/>
                </a:xfrm>
                <a:prstGeom prst="rightArrow">
                  <a:avLst>
                    <a:gd name="adj1" fmla="val 50000"/>
                    <a:gd name="adj2" fmla="val 50000"/>
                  </a:avLst>
                </a:prstGeom>
                <a:solidFill>
                  <a:srgbClr val="000000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2066" name="Google Shape;2066;p128"/>
          <p:cNvSpPr txBox="1"/>
          <p:nvPr/>
        </p:nvSpPr>
        <p:spPr>
          <a:xfrm>
            <a:off x="2256475" y="4624863"/>
            <a:ext cx="1827900" cy="3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Roboto"/>
                <a:ea typeface="Roboto"/>
                <a:cs typeface="Roboto"/>
                <a:sym typeface="Roboto"/>
              </a:rPr>
              <a:t>Differential Privacy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067" name="Google Shape;2067;p128"/>
          <p:cNvGrpSpPr/>
          <p:nvPr/>
        </p:nvGrpSpPr>
        <p:grpSpPr>
          <a:xfrm>
            <a:off x="1478925" y="3478750"/>
            <a:ext cx="623603" cy="1553620"/>
            <a:chOff x="1478925" y="3478750"/>
            <a:chExt cx="623603" cy="1553620"/>
          </a:xfrm>
        </p:grpSpPr>
        <p:cxnSp>
          <p:nvCxnSpPr>
            <p:cNvPr id="2068" name="Google Shape;2068;p128"/>
            <p:cNvCxnSpPr/>
            <p:nvPr/>
          </p:nvCxnSpPr>
          <p:spPr>
            <a:xfrm rot="10800000">
              <a:off x="1478925" y="3478750"/>
              <a:ext cx="267900" cy="10140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pic>
          <p:nvPicPr>
            <p:cNvPr id="2069" name="Google Shape;2069;p128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1647000" y="4582836"/>
              <a:ext cx="455528" cy="44953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070" name="Google Shape;2070;p128"/>
          <p:cNvGrpSpPr/>
          <p:nvPr/>
        </p:nvGrpSpPr>
        <p:grpSpPr>
          <a:xfrm>
            <a:off x="920140" y="3480100"/>
            <a:ext cx="455520" cy="1573808"/>
            <a:chOff x="920140" y="3480100"/>
            <a:chExt cx="455520" cy="1573808"/>
          </a:xfrm>
        </p:grpSpPr>
        <p:cxnSp>
          <p:nvCxnSpPr>
            <p:cNvPr id="2071" name="Google Shape;2071;p128"/>
            <p:cNvCxnSpPr/>
            <p:nvPr/>
          </p:nvCxnSpPr>
          <p:spPr>
            <a:xfrm rot="10800000">
              <a:off x="1159750" y="3480100"/>
              <a:ext cx="0" cy="10113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pic>
          <p:nvPicPr>
            <p:cNvPr id="2072" name="Google Shape;2072;p128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920140" y="4604387"/>
              <a:ext cx="455520" cy="44952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073" name="Google Shape;2073;p128"/>
          <p:cNvGrpSpPr/>
          <p:nvPr/>
        </p:nvGrpSpPr>
        <p:grpSpPr>
          <a:xfrm>
            <a:off x="210739" y="3474850"/>
            <a:ext cx="629836" cy="1548899"/>
            <a:chOff x="210739" y="3474850"/>
            <a:chExt cx="629836" cy="1548899"/>
          </a:xfrm>
        </p:grpSpPr>
        <p:cxnSp>
          <p:nvCxnSpPr>
            <p:cNvPr id="2074" name="Google Shape;2074;p128"/>
            <p:cNvCxnSpPr/>
            <p:nvPr/>
          </p:nvCxnSpPr>
          <p:spPr>
            <a:xfrm rot="10800000" flipH="1">
              <a:off x="566675" y="3474850"/>
              <a:ext cx="273900" cy="10218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pic>
          <p:nvPicPr>
            <p:cNvPr id="2075" name="Google Shape;2075;p128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210739" y="4591455"/>
              <a:ext cx="438061" cy="43229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076" name="Google Shape;2076;p128"/>
          <p:cNvPicPr preferRelativeResize="0"/>
          <p:nvPr/>
        </p:nvPicPr>
        <p:blipFill rotWithShape="1">
          <a:blip r:embed="rId12">
            <a:alphaModFix/>
          </a:blip>
          <a:srcRect r="72262" b="69819"/>
          <a:stretch/>
        </p:blipFill>
        <p:spPr>
          <a:xfrm>
            <a:off x="437375" y="3664975"/>
            <a:ext cx="444760" cy="3629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7" name="Google Shape;2077;p128"/>
          <p:cNvPicPr preferRelativeResize="0"/>
          <p:nvPr/>
        </p:nvPicPr>
        <p:blipFill rotWithShape="1">
          <a:blip r:embed="rId12">
            <a:alphaModFix/>
          </a:blip>
          <a:srcRect l="19152" t="2320" r="53109" b="67498"/>
          <a:stretch/>
        </p:blipFill>
        <p:spPr>
          <a:xfrm>
            <a:off x="937365" y="4027896"/>
            <a:ext cx="444760" cy="3629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8" name="Google Shape;2078;p128"/>
          <p:cNvPicPr preferRelativeResize="0"/>
          <p:nvPr/>
        </p:nvPicPr>
        <p:blipFill rotWithShape="1">
          <a:blip r:embed="rId12">
            <a:alphaModFix/>
          </a:blip>
          <a:srcRect l="58623" t="37149" r="13638" b="32670"/>
          <a:stretch/>
        </p:blipFill>
        <p:spPr>
          <a:xfrm>
            <a:off x="1375640" y="3624861"/>
            <a:ext cx="444760" cy="3629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3" name="Google Shape;2083;p129"/>
          <p:cNvSpPr txBox="1">
            <a:spLocks noGrp="1"/>
          </p:cNvSpPr>
          <p:nvPr>
            <p:ph type="title"/>
          </p:nvPr>
        </p:nvSpPr>
        <p:spPr>
          <a:xfrm>
            <a:off x="187325" y="-27840"/>
            <a:ext cx="8502000" cy="56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Quattrocento Sans"/>
              <a:buNone/>
            </a:pPr>
            <a:r>
              <a:rPr lang="en"/>
              <a:t>Don’t Wait For Technology to Solve!</a:t>
            </a:r>
            <a:endParaRPr/>
          </a:p>
        </p:txBody>
      </p:sp>
      <p:sp>
        <p:nvSpPr>
          <p:cNvPr id="2084" name="Google Shape;2084;p129"/>
          <p:cNvSpPr txBox="1">
            <a:spLocks noGrp="1"/>
          </p:cNvSpPr>
          <p:nvPr>
            <p:ph type="body" idx="1"/>
          </p:nvPr>
        </p:nvSpPr>
        <p:spPr>
          <a:xfrm>
            <a:off x="209839" y="608136"/>
            <a:ext cx="8501700" cy="40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" sz="2000" b="1"/>
              <a:t>There will be advances, but…</a:t>
            </a:r>
            <a:endParaRPr sz="2000" b="1"/>
          </a:p>
          <a:p>
            <a:pPr marL="457200" lvl="0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" sz="2000" b="1"/>
              <a:t>Ultimately, SOME WILL LEAK</a:t>
            </a:r>
            <a:endParaRPr sz="2000" b="1"/>
          </a:p>
          <a:p>
            <a:pPr marL="91440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" sz="2000"/>
              <a:t>The point of these models is to generate new text</a:t>
            </a:r>
            <a:endParaRPr sz="2000"/>
          </a:p>
          <a:p>
            <a:pPr marL="91440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" sz="2000"/>
              <a:t>New text that ‘feels right’ will be based on the user’s corpus</a:t>
            </a:r>
            <a:endParaRPr sz="2000"/>
          </a:p>
          <a:p>
            <a:pPr marL="91440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" sz="2000"/>
              <a:t>That’s data leakage!</a:t>
            </a:r>
            <a:endParaRPr sz="2000"/>
          </a:p>
          <a:p>
            <a:pPr marL="457200" lvl="0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" sz="2000" b="1">
                <a:solidFill>
                  <a:schemeClr val="dk1"/>
                </a:solidFill>
              </a:rPr>
              <a:t>Key step: Build a pipeline!</a:t>
            </a:r>
            <a:endParaRPr sz="2000" b="1">
              <a:solidFill>
                <a:schemeClr val="dk1"/>
              </a:solidFill>
            </a:endParaRPr>
          </a:p>
          <a:p>
            <a:pPr marL="91440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" sz="2000">
                <a:solidFill>
                  <a:schemeClr val="dk1"/>
                </a:solidFill>
              </a:rPr>
              <a:t>Lets you understand exposure</a:t>
            </a:r>
            <a:endParaRPr sz="2000">
              <a:solidFill>
                <a:schemeClr val="dk1"/>
              </a:solidFill>
            </a:endParaRPr>
          </a:p>
          <a:p>
            <a:pPr marL="91440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" sz="2000">
                <a:solidFill>
                  <a:schemeClr val="dk1"/>
                </a:solidFill>
              </a:rPr>
              <a:t>Lets you react quickly if necessary</a:t>
            </a:r>
            <a:endParaRPr sz="2000">
              <a:solidFill>
                <a:schemeClr val="dk1"/>
              </a:solidFill>
            </a:endParaRPr>
          </a:p>
          <a:p>
            <a:pPr marL="91440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" sz="2000">
                <a:solidFill>
                  <a:schemeClr val="dk1"/>
                </a:solidFill>
              </a:rPr>
              <a:t>Lets you augment with new tools quickly</a:t>
            </a:r>
            <a:endParaRPr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9" name="Google Shape;2089;p130"/>
          <p:cNvSpPr txBox="1">
            <a:spLocks noGrp="1"/>
          </p:cNvSpPr>
          <p:nvPr>
            <p:ph type="title"/>
          </p:nvPr>
        </p:nvSpPr>
        <p:spPr>
          <a:xfrm>
            <a:off x="1440874" y="2095322"/>
            <a:ext cx="6262200" cy="91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Quattrocento Sans"/>
              <a:buNone/>
            </a:pPr>
            <a:r>
              <a:rPr lang="en" dirty="0">
                <a:latin typeface="Roboto"/>
                <a:cs typeface="Latha" panose="020B0604020202020204" pitchFamily="34" charset="0"/>
              </a:rPr>
              <a:t>Summary</a:t>
            </a:r>
            <a:endParaRPr dirty="0">
              <a:latin typeface="Roboto"/>
              <a:cs typeface="Latha" panose="020B0604020202020204" pitchFamily="34" charset="0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2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4" name="Google Shape;2094;p131"/>
          <p:cNvSpPr txBox="1">
            <a:spLocks noGrp="1"/>
          </p:cNvSpPr>
          <p:nvPr>
            <p:ph type="title"/>
          </p:nvPr>
        </p:nvSpPr>
        <p:spPr>
          <a:xfrm>
            <a:off x="257707" y="179232"/>
            <a:ext cx="8257500" cy="50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Quattrocento Sans"/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MLOps Gives</a:t>
            </a:r>
            <a:r>
              <a:rPr lang="en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*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 You…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95" name="Google Shape;2095;p131"/>
          <p:cNvSpPr txBox="1">
            <a:spLocks noGrp="1"/>
          </p:cNvSpPr>
          <p:nvPr>
            <p:ph type="body" idx="1"/>
          </p:nvPr>
        </p:nvSpPr>
        <p:spPr>
          <a:xfrm>
            <a:off x="257708" y="810882"/>
            <a:ext cx="8257500" cy="415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Char char="•"/>
            </a:pPr>
            <a:r>
              <a:rPr lang="en" sz="2800">
                <a:latin typeface="Lato"/>
                <a:ea typeface="Lato"/>
                <a:cs typeface="Lato"/>
                <a:sym typeface="Lato"/>
              </a:rPr>
              <a:t>Software best practices for building machine learning solutions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22860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Char char="•"/>
            </a:pPr>
            <a:r>
              <a:rPr lang="en" sz="2800">
                <a:latin typeface="Lato"/>
                <a:ea typeface="Lato"/>
                <a:cs typeface="Lato"/>
                <a:sym typeface="Lato"/>
              </a:rPr>
              <a:t>Repeatable workflow for training a model and rolling it out to production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22860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Char char="•"/>
            </a:pPr>
            <a:r>
              <a:rPr lang="en" sz="2800">
                <a:latin typeface="Lato"/>
                <a:ea typeface="Lato"/>
                <a:cs typeface="Lato"/>
                <a:sym typeface="Lato"/>
              </a:rPr>
              <a:t>An immutable record of what’s actually running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22860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Char char="•"/>
            </a:pPr>
            <a:r>
              <a:rPr lang="en" sz="2800">
                <a:latin typeface="Lato"/>
                <a:ea typeface="Lato"/>
                <a:cs typeface="Lato"/>
                <a:sym typeface="Lato"/>
              </a:rPr>
              <a:t>Lineage of model creation including data sources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22860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Char char="•"/>
            </a:pPr>
            <a:r>
              <a:rPr lang="en" sz="2800">
                <a:latin typeface="Lato"/>
                <a:ea typeface="Lato"/>
                <a:cs typeface="Lato"/>
                <a:sym typeface="Lato"/>
              </a:rPr>
              <a:t>Acceleration from code to customer benefits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96" name="Google Shape;2096;p131"/>
          <p:cNvSpPr txBox="1"/>
          <p:nvPr/>
        </p:nvSpPr>
        <p:spPr>
          <a:xfrm>
            <a:off x="257708" y="4441047"/>
            <a:ext cx="82575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i="0" u="none" strike="noStrike" cap="none">
                <a:solidFill>
                  <a:srgbClr val="FF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* Requires some human and software work 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2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1" name="Google Shape;2101;p132"/>
          <p:cNvPicPr preferRelativeResize="0"/>
          <p:nvPr/>
        </p:nvPicPr>
        <p:blipFill rotWithShape="1">
          <a:blip r:embed="rId3">
            <a:alphaModFix/>
          </a:blip>
          <a:srcRect l="16315" r="16321"/>
          <a:stretch/>
        </p:blipFill>
        <p:spPr>
          <a:xfrm>
            <a:off x="4834744" y="1544326"/>
            <a:ext cx="4309263" cy="3599176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102" name="Google Shape;2102;p13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Quattrocento Sans"/>
              <a:buNone/>
            </a:pPr>
            <a:r>
              <a:rPr lang="en" sz="3000">
                <a:latin typeface="Lato"/>
                <a:ea typeface="Lato"/>
                <a:cs typeface="Lato"/>
                <a:sym typeface="Lato"/>
              </a:rPr>
              <a:t>It’s a whole new world</a:t>
            </a:r>
            <a:endParaRPr sz="3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03" name="Google Shape;2103;p132"/>
          <p:cNvSpPr txBox="1">
            <a:spLocks noGrp="1"/>
          </p:cNvSpPr>
          <p:nvPr>
            <p:ph type="body" idx="4294967295"/>
          </p:nvPr>
        </p:nvSpPr>
        <p:spPr>
          <a:xfrm>
            <a:off x="0" y="811213"/>
            <a:ext cx="4133850" cy="415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lvl="0" indent="-228600" algn="l" rtl="0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Lato"/>
              <a:buChar char="•"/>
            </a:pPr>
            <a:r>
              <a:rPr lang="en" sz="2400" dirty="0">
                <a:latin typeface="Lato"/>
                <a:ea typeface="Lato"/>
                <a:cs typeface="Lato"/>
                <a:sym typeface="Lato"/>
              </a:rPr>
              <a:t>Data science will touch</a:t>
            </a:r>
            <a:br>
              <a:rPr lang="en" sz="2400" dirty="0">
                <a:latin typeface="Lato"/>
                <a:ea typeface="Lato"/>
                <a:cs typeface="Lato"/>
                <a:sym typeface="Lato"/>
              </a:rPr>
            </a:br>
            <a:r>
              <a:rPr lang="en" sz="2400" dirty="0">
                <a:latin typeface="Lato"/>
                <a:ea typeface="Lato"/>
                <a:cs typeface="Lato"/>
                <a:sym typeface="Lato"/>
              </a:rPr>
              <a:t>EVERY industry.</a:t>
            </a:r>
            <a:endParaRPr sz="2400" dirty="0">
              <a:latin typeface="Lato"/>
              <a:ea typeface="Lato"/>
              <a:cs typeface="Lato"/>
              <a:sym typeface="Lato"/>
            </a:endParaRPr>
          </a:p>
          <a:p>
            <a:pPr marL="228600" lvl="0" indent="-228600" algn="l" rtl="0">
              <a:lnSpc>
                <a:spcPct val="114000"/>
              </a:lnSpc>
              <a:spcBef>
                <a:spcPts val="40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Lato"/>
              <a:buChar char="•"/>
            </a:pPr>
            <a:r>
              <a:rPr lang="en" sz="2400" dirty="0">
                <a:latin typeface="Lato"/>
                <a:ea typeface="Lato"/>
                <a:cs typeface="Lato"/>
                <a:sym typeface="Lato"/>
              </a:rPr>
              <a:t>We can’t ask people to become a PhD in statistics though.</a:t>
            </a:r>
            <a:endParaRPr sz="2400" dirty="0">
              <a:latin typeface="Lato"/>
              <a:ea typeface="Lato"/>
              <a:cs typeface="Lato"/>
              <a:sym typeface="Lato"/>
            </a:endParaRPr>
          </a:p>
          <a:p>
            <a:pPr marL="228600" lvl="0" indent="-228600" algn="l" rtl="0">
              <a:lnSpc>
                <a:spcPct val="114000"/>
              </a:lnSpc>
              <a:spcBef>
                <a:spcPts val="400"/>
              </a:spcBef>
              <a:spcAft>
                <a:spcPts val="400"/>
              </a:spcAft>
              <a:buClr>
                <a:srgbClr val="434343"/>
              </a:buClr>
              <a:buSzPts val="2400"/>
              <a:buFont typeface="Lato"/>
              <a:buChar char="•"/>
            </a:pPr>
            <a:r>
              <a:rPr lang="en" sz="2400" dirty="0">
                <a:latin typeface="Lato"/>
                <a:ea typeface="Lato"/>
                <a:cs typeface="Lato"/>
                <a:sym typeface="Lato"/>
              </a:rPr>
              <a:t>How do WE help </a:t>
            </a:r>
            <a:r>
              <a:rPr lang="en" sz="2400" u="sng" dirty="0">
                <a:latin typeface="Lato"/>
                <a:ea typeface="Lato"/>
                <a:cs typeface="Lato"/>
                <a:sym typeface="Lato"/>
              </a:rPr>
              <a:t>everyone</a:t>
            </a:r>
            <a:r>
              <a:rPr lang="en" sz="2400" dirty="0">
                <a:latin typeface="Lato"/>
                <a:ea typeface="Lato"/>
                <a:cs typeface="Lato"/>
                <a:sym typeface="Lato"/>
              </a:rPr>
              <a:t> take advantage of this transformation?</a:t>
            </a:r>
            <a:endParaRPr sz="2400" dirty="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13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Quattrocento Sans"/>
              <a:buNone/>
            </a:pPr>
            <a:r>
              <a:rPr lang="en" dirty="0"/>
              <a:t>Truths You Cannot Avoid</a:t>
            </a:r>
            <a:endParaRPr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F012A4B-6314-494A-A234-9784BB2BAB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Aft>
                <a:spcPts val="1200"/>
              </a:spcAft>
            </a:pPr>
            <a:r>
              <a:rPr lang="en-US" sz="3200" dirty="0"/>
              <a:t>You WILL be attacked</a:t>
            </a:r>
          </a:p>
          <a:p>
            <a:pPr>
              <a:spcAft>
                <a:spcPts val="1200"/>
              </a:spcAft>
            </a:pPr>
            <a:r>
              <a:rPr lang="en-US" sz="3200" dirty="0"/>
              <a:t>Your pipeline WILL have issues</a:t>
            </a:r>
          </a:p>
          <a:p>
            <a:pPr>
              <a:spcAft>
                <a:spcPts val="1200"/>
              </a:spcAft>
            </a:pPr>
            <a:r>
              <a:rPr lang="en-US" sz="3200" dirty="0"/>
              <a:t>The game is all about mitigation of harms</a:t>
            </a:r>
            <a:br>
              <a:rPr lang="en-US" sz="3200" dirty="0"/>
            </a:br>
            <a:r>
              <a:rPr lang="en-US" sz="3200" dirty="0"/>
              <a:t>(and quick recovery)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46"/>
          <p:cNvSpPr txBox="1">
            <a:spLocks noGrp="1"/>
          </p:cNvSpPr>
          <p:nvPr>
            <p:ph type="title"/>
          </p:nvPr>
        </p:nvSpPr>
        <p:spPr>
          <a:xfrm>
            <a:off x="1458450" y="526350"/>
            <a:ext cx="6227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Yes You Do!</a:t>
            </a:r>
            <a:endParaRPr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2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4" name="Google Shape;2114;p134"/>
          <p:cNvSpPr txBox="1">
            <a:spLocks noGrp="1"/>
          </p:cNvSpPr>
          <p:nvPr>
            <p:ph type="body" idx="1"/>
          </p:nvPr>
        </p:nvSpPr>
        <p:spPr>
          <a:xfrm>
            <a:off x="1126079" y="179288"/>
            <a:ext cx="7116900" cy="415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" sz="2000" b="1" i="0" u="none" strike="noStrike" cap="none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me:</a:t>
            </a:r>
            <a:r>
              <a:rPr lang="en" sz="2000" i="0" u="none" strike="noStrike" cap="none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 sz="200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David Aronchick</a:t>
            </a:r>
            <a:endParaRPr dirty="0"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" sz="2000" b="1" i="0" u="none" strike="noStrike" cap="none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twitter:</a:t>
            </a:r>
            <a:r>
              <a:rPr lang="en" sz="2000" i="0" u="none" strike="noStrike" cap="none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 sz="2000" i="0" u="sng" strike="noStrike" cap="none" dirty="0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@aronchick</a:t>
            </a:r>
            <a:endParaRPr sz="2000" b="1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" sz="2000" b="1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apps: </a:t>
            </a:r>
            <a:r>
              <a:rPr lang="en" sz="2000" u="sng" dirty="0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</a:rPr>
              <a:t>http://mlops-github.com/</a:t>
            </a:r>
            <a:endParaRPr sz="2000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aphicFrame>
        <p:nvGraphicFramePr>
          <p:cNvPr id="2115" name="Google Shape;2115;p134"/>
          <p:cNvGraphicFramePr/>
          <p:nvPr/>
        </p:nvGraphicFramePr>
        <p:xfrm>
          <a:off x="499600" y="1499025"/>
          <a:ext cx="7948175" cy="3017385"/>
        </p:xfrm>
        <a:graphic>
          <a:graphicData uri="http://schemas.openxmlformats.org/drawingml/2006/table">
            <a:tbl>
              <a:tblPr>
                <a:noFill/>
                <a:tableStyleId>{C7DB6DAA-6373-421A-89AD-CCABEECF0AD3}</a:tableStyleId>
              </a:tblPr>
              <a:tblGrid>
                <a:gridCol w="7948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36625">
                <a:tc>
                  <a:txBody>
                    <a:bodyPr/>
                    <a:lstStyle/>
                    <a:p>
                      <a:pPr marL="457200" lvl="0" indent="-3048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Lato"/>
                        <a:buChar char="●"/>
                      </a:pPr>
                      <a:r>
                        <a:rPr lang="en" sz="1200">
                          <a:latin typeface="Lato"/>
                          <a:ea typeface="Lato"/>
                          <a:cs typeface="Lato"/>
                          <a:sym typeface="Lato"/>
                        </a:rPr>
                        <a:t>“Why Should I Trust You?” Explaining the Predictions of Any Classifier - </a:t>
                      </a:r>
                      <a:r>
                        <a:rPr lang="en" sz="12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Ribeiro, Singh, Guestrin</a:t>
                      </a:r>
                      <a:endParaRPr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0" marR="0" marT="0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2450">
                <a:tc>
                  <a:txBody>
                    <a:bodyPr/>
                    <a:lstStyle/>
                    <a:p>
                      <a:pPr marL="457200" lvl="0" indent="-3048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Lato"/>
                        <a:buChar char="●"/>
                      </a:pPr>
                      <a:r>
                        <a:rPr lang="en" sz="1200">
                          <a:latin typeface="Lato"/>
                          <a:ea typeface="Lato"/>
                          <a:cs typeface="Lato"/>
                          <a:sym typeface="Lato"/>
                        </a:rPr>
                        <a:t>Synthesizing Robust Adversarial Examples - </a:t>
                      </a:r>
                      <a:r>
                        <a:rPr lang="en" sz="12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Anish Athalye, Logan Engstrom, Andrew Ilyas, Kevin Kwok</a:t>
                      </a:r>
                      <a:endParaRPr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0" marR="0" marT="0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3250">
                <a:tc>
                  <a:txBody>
                    <a:bodyPr/>
                    <a:lstStyle/>
                    <a:p>
                      <a:pPr marL="457200" lvl="0" indent="-3048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Lato"/>
                        <a:buChar char="●"/>
                      </a:pPr>
                      <a:r>
                        <a:rPr lang="en" sz="1200">
                          <a:latin typeface="Lato"/>
                          <a:ea typeface="Lato"/>
                          <a:cs typeface="Lato"/>
                          <a:sym typeface="Lato"/>
                        </a:rPr>
                        <a:t>Accessorize to a Crime: Real and Stealthy Attacks on State-of-the-Art Face Recognition - Sharif, Bhagavatula, Bauer, Reiter</a:t>
                      </a:r>
                      <a:endParaRPr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0" marR="0" marT="0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2450">
                <a:tc>
                  <a:txBody>
                    <a:bodyPr/>
                    <a:lstStyle/>
                    <a:p>
                      <a:pPr marL="457200" lvl="0" indent="-3048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Lato"/>
                        <a:buChar char="●"/>
                      </a:pPr>
                      <a:r>
                        <a:rPr lang="en" sz="1200">
                          <a:latin typeface="Lato"/>
                          <a:ea typeface="Lato"/>
                          <a:cs typeface="Lato"/>
                          <a:sym typeface="Lato"/>
                        </a:rPr>
                        <a:t>How To Backdoor Federated Learning - Bagdasaryan, Veit, Hua, Estrin, Shmatikov</a:t>
                      </a:r>
                      <a:endParaRPr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0" marR="0" marT="0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2450">
                <a:tc>
                  <a:txBody>
                    <a:bodyPr/>
                    <a:lstStyle/>
                    <a:p>
                      <a:pPr marL="457200" lvl="0" indent="-3048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Lato"/>
                        <a:buChar char="●"/>
                      </a:pPr>
                      <a:r>
                        <a:rPr lang="en" sz="1200">
                          <a:latin typeface="Lato"/>
                          <a:ea typeface="Lato"/>
                          <a:cs typeface="Lato"/>
                          <a:sym typeface="Lato"/>
                        </a:rPr>
                        <a:t>Learning to Detect Malicious Clients for Robust Federated Learning - Li, Cheng, Wang, Liu, Chen</a:t>
                      </a:r>
                      <a:endParaRPr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0" marR="0" marT="0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3250">
                <a:tc>
                  <a:txBody>
                    <a:bodyPr/>
                    <a:lstStyle/>
                    <a:p>
                      <a:pPr marL="457200" lvl="0" indent="-3048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Lato"/>
                        <a:buChar char="●"/>
                      </a:pPr>
                      <a:r>
                        <a:rPr lang="en" sz="1200">
                          <a:latin typeface="Lato"/>
                          <a:ea typeface="Lato"/>
                          <a:cs typeface="Lato"/>
                          <a:sym typeface="Lato"/>
                        </a:rPr>
                        <a:t>“High Accuracy and High Fidelity Extraction of Neural Networks” - Jagielski, Carlini, Berthelot, Kurakin, Papernot</a:t>
                      </a:r>
                      <a:endParaRPr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0" marR="0" marT="0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3250">
                <a:tc>
                  <a:txBody>
                    <a:bodyPr/>
                    <a:lstStyle/>
                    <a:p>
                      <a:pPr marL="457200" lvl="0" indent="-3048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Lato"/>
                        <a:buChar char="●"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‘Thieves on Sesame Street! Model Extraction of BERT-based APIs’ - Krishna, Tomar, Parikh, Papernot and Iyyer</a:t>
                      </a:r>
                      <a:endParaRPr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0" marR="0" marT="0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3250">
                <a:tc>
                  <a:txBody>
                    <a:bodyPr/>
                    <a:lstStyle/>
                    <a:p>
                      <a:pPr marL="457200" lvl="0" indent="-3048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Lato"/>
                        <a:buChar char="●"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BERT: Pre-training of Deep Bidirectional Transformers for Language Understanding - Devlin, Chang, Lee, Toutanova</a:t>
                      </a:r>
                      <a:endParaRPr sz="12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0" marR="0" marT="0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3250">
                <a:tc>
                  <a:txBody>
                    <a:bodyPr/>
                    <a:lstStyle/>
                    <a:p>
                      <a:pPr marL="457200" lvl="0" indent="-3048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Lato"/>
                        <a:buChar char="●"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The Secret Sharer: Evaluating and Testing Unintended Memorization in Neural Networks Carlini, Liu, Erlingsson, Kos, Song</a:t>
                      </a:r>
                      <a:endParaRPr sz="12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0" marR="0" marT="0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2116" name="Google Shape;2116;p134"/>
          <p:cNvSpPr txBox="1"/>
          <p:nvPr/>
        </p:nvSpPr>
        <p:spPr>
          <a:xfrm>
            <a:off x="1267973" y="4457537"/>
            <a:ext cx="68331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 i="0" u="sng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THANK YOU!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3" name="Google Shape;333;p47" descr="A screenshot of a cell phon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r="2219"/>
          <a:stretch/>
        </p:blipFill>
        <p:spPr>
          <a:xfrm>
            <a:off x="1311215" y="847846"/>
            <a:ext cx="6129449" cy="3447807"/>
          </a:xfrm>
          <a:prstGeom prst="rect">
            <a:avLst/>
          </a:prstGeom>
          <a:solidFill>
            <a:srgbClr val="ECECEC"/>
          </a:solidFill>
          <a:ln w="8890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Material">
  <a:themeElements>
    <a:clrScheme name="Material">
      <a:dk1>
        <a:srgbClr val="000000"/>
      </a:dk1>
      <a:lt1>
        <a:srgbClr val="FFFFFF"/>
      </a:lt1>
      <a:dk2>
        <a:srgbClr val="424242"/>
      </a:dk2>
      <a:lt2>
        <a:srgbClr val="737373"/>
      </a:lt2>
      <a:accent1>
        <a:srgbClr val="4472C4"/>
      </a:accent1>
      <a:accent2>
        <a:srgbClr val="0F9D58"/>
      </a:accent2>
      <a:accent3>
        <a:srgbClr val="DB4437"/>
      </a:accent3>
      <a:accent4>
        <a:srgbClr val="FAFAFA"/>
      </a:accent4>
      <a:accent5>
        <a:srgbClr val="4472C4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ustom Design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</TotalTime>
  <Words>2609</Words>
  <Application>Microsoft Office PowerPoint</Application>
  <PresentationFormat>On-screen Show (16:9)</PresentationFormat>
  <Paragraphs>447</Paragraphs>
  <Slides>80</Slides>
  <Notes>80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80</vt:i4>
      </vt:variant>
    </vt:vector>
  </HeadingPairs>
  <TitlesOfParts>
    <vt:vector size="94" baseType="lpstr">
      <vt:lpstr>Arial</vt:lpstr>
      <vt:lpstr>Calibri</vt:lpstr>
      <vt:lpstr>Consolas</vt:lpstr>
      <vt:lpstr>Courier New</vt:lpstr>
      <vt:lpstr>Droid Sans</vt:lpstr>
      <vt:lpstr>Lato</vt:lpstr>
      <vt:lpstr>Noto Sans Symbols</vt:lpstr>
      <vt:lpstr>Quattrocento Sans</vt:lpstr>
      <vt:lpstr>Roboto</vt:lpstr>
      <vt:lpstr>Times New Roman</vt:lpstr>
      <vt:lpstr>Trebuchet MS</vt:lpstr>
      <vt:lpstr>Material</vt:lpstr>
      <vt:lpstr>Office Theme</vt:lpstr>
      <vt:lpstr>Custom Design</vt:lpstr>
      <vt:lpstr>Owned By Statistics: Attacks on Machine Learning and How to Use MLOps to Defend  David Aronchick Head of OSS Machine Learning Strategy, Azure Machine Learning @aronchick - he/him</vt:lpstr>
      <vt:lpstr>Microsoft ML breakthroughs</vt:lpstr>
      <vt:lpstr>ML at Microsoft</vt:lpstr>
      <vt:lpstr>PowerPoint Presentation</vt:lpstr>
      <vt:lpstr>PowerPoint Presentation</vt:lpstr>
      <vt:lpstr>PowerPoint Presentation</vt:lpstr>
      <vt:lpstr>Ok, but, like, I’m a data scientist. IDGAF I don’t care about all that.</vt:lpstr>
      <vt:lpstr>Yes You Do!</vt:lpstr>
      <vt:lpstr>PowerPoint Presentation</vt:lpstr>
      <vt:lpstr>MLOps</vt:lpstr>
      <vt:lpstr>MLOps = ML + DEV + OPS</vt:lpstr>
      <vt:lpstr>Wasn’t This Talk Supposed to be About Security?</vt:lpstr>
      <vt:lpstr>MLOps is The Baseline for Security</vt:lpstr>
      <vt:lpstr>But… it’s Just Math, How Bad  Could It Be?</vt:lpstr>
      <vt:lpstr>Three Types of Attacks We’ll Talk About Today</vt:lpstr>
      <vt:lpstr>Three Types of Attacks We’ll Talk About Today</vt:lpstr>
      <vt:lpstr>Attacker Gets Your ML to Lie To You</vt:lpstr>
      <vt:lpstr>Circle Detector</vt:lpstr>
      <vt:lpstr>Circle Detector</vt:lpstr>
      <vt:lpstr>Circle Detector</vt:lpstr>
      <vt:lpstr>PowerPoint Presentation</vt:lpstr>
      <vt:lpstr>PowerPoint Presentation</vt:lpstr>
      <vt:lpstr>PowerPoint Presentation</vt:lpstr>
      <vt:lpstr>Surely, Advanced Models are Better  … Right?</vt:lpstr>
      <vt:lpstr>PowerPoint Presentation</vt:lpstr>
      <vt:lpstr>The Explanation Reveals Why</vt:lpstr>
      <vt:lpstr>The Explanation Reveals Why</vt:lpstr>
      <vt:lpstr>Adversarial Inference</vt:lpstr>
      <vt:lpstr>Who cares…</vt:lpstr>
      <vt:lpstr>Terrified yet?</vt:lpstr>
      <vt:lpstr>Tools to Defend</vt:lpstr>
      <vt:lpstr>But How?</vt:lpstr>
      <vt:lpstr>MLOps Pipelines!</vt:lpstr>
      <vt:lpstr>Building a Pipeline </vt:lpstr>
      <vt:lpstr>PowerPoint Presentation</vt:lpstr>
      <vt:lpstr>PowerPoint Presentation</vt:lpstr>
      <vt:lpstr>Three Types of Attacks We’ll Talk About Today</vt:lpstr>
      <vt:lpstr>Three Types of Attacks We’ll Talk About Today</vt:lpstr>
      <vt:lpstr>Attacker Takes Your Models</vt:lpstr>
      <vt:lpstr>Motivation</vt:lpstr>
      <vt:lpstr>Two Main Avenues (to date)</vt:lpstr>
      <vt:lpstr>Distillation Attack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Model Extraction Attack</vt:lpstr>
      <vt:lpstr>Language Models</vt:lpstr>
      <vt:lpstr>Language Models</vt:lpstr>
      <vt:lpstr>SQuaD Tests</vt:lpstr>
      <vt:lpstr>The Attack</vt:lpstr>
      <vt:lpstr>The Attack</vt:lpstr>
      <vt:lpstr>The Attack</vt:lpstr>
      <vt:lpstr>Using MLOps to Defend</vt:lpstr>
      <vt:lpstr>Tools to Defend</vt:lpstr>
      <vt:lpstr>Three Types of Attacks We’ll Talk About Today</vt:lpstr>
      <vt:lpstr>Three Types of Attacks We’ll Talk About Today</vt:lpstr>
      <vt:lpstr>Attacker Finds Out About Hidden Data</vt:lpstr>
      <vt:lpstr>Motivation</vt:lpstr>
      <vt:lpstr>Hidden Data Leakage Examples</vt:lpstr>
      <vt:lpstr>There’s Nothing So Bad that It  Can’t Be Worse</vt:lpstr>
      <vt:lpstr>There’s Nothing So Bad that It  Can’t Be Worse (Especially with ML)</vt:lpstr>
      <vt:lpstr>Secret Memorization</vt:lpstr>
      <vt:lpstr>Secret Memorization</vt:lpstr>
      <vt:lpstr>Secret Memorization</vt:lpstr>
      <vt:lpstr>Secret Memorization</vt:lpstr>
      <vt:lpstr>Secret Memorization</vt:lpstr>
      <vt:lpstr>Don’t Wait For Technology to Solve!</vt:lpstr>
      <vt:lpstr>Summary</vt:lpstr>
      <vt:lpstr>MLOps Gives* You…</vt:lpstr>
      <vt:lpstr>It’s a whole new world</vt:lpstr>
      <vt:lpstr>Truths You Cannot Avoid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Owned By Statistics: Attacks on Machine Learning and How to Use MLOps to Defend  David Aronchick Head of OSS Machine Learning Strategy @aronchick - he/him</dc:title>
  <dc:creator>David Aronchick</dc:creator>
  <cp:lastModifiedBy>David Aronchick</cp:lastModifiedBy>
  <cp:revision>7</cp:revision>
  <dcterms:modified xsi:type="dcterms:W3CDTF">2020-08-17T01:22:57Z</dcterms:modified>
</cp:coreProperties>
</file>